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9" r:id="rId5"/>
    <p:sldMasterId id="2147483712" r:id="rId6"/>
    <p:sldMasterId id="2147483725" r:id="rId7"/>
  </p:sldMasterIdLst>
  <p:notesMasterIdLst>
    <p:notesMasterId r:id="rId70"/>
  </p:notesMasterIdLst>
  <p:sldIdLst>
    <p:sldId id="257" r:id="rId8"/>
    <p:sldId id="517" r:id="rId9"/>
    <p:sldId id="518" r:id="rId10"/>
    <p:sldId id="521" r:id="rId11"/>
    <p:sldId id="519" r:id="rId12"/>
    <p:sldId id="441" r:id="rId13"/>
    <p:sldId id="522" r:id="rId14"/>
    <p:sldId id="525" r:id="rId15"/>
    <p:sldId id="434" r:id="rId16"/>
    <p:sldId id="421" r:id="rId17"/>
    <p:sldId id="422" r:id="rId18"/>
    <p:sldId id="423" r:id="rId19"/>
    <p:sldId id="424" r:id="rId20"/>
    <p:sldId id="478" r:id="rId21"/>
    <p:sldId id="461" r:id="rId22"/>
    <p:sldId id="458" r:id="rId23"/>
    <p:sldId id="464" r:id="rId24"/>
    <p:sldId id="465" r:id="rId25"/>
    <p:sldId id="466" r:id="rId26"/>
    <p:sldId id="467" r:id="rId27"/>
    <p:sldId id="484" r:id="rId28"/>
    <p:sldId id="485" r:id="rId29"/>
    <p:sldId id="489" r:id="rId30"/>
    <p:sldId id="486" r:id="rId31"/>
    <p:sldId id="488" r:id="rId32"/>
    <p:sldId id="474" r:id="rId33"/>
    <p:sldId id="487" r:id="rId34"/>
    <p:sldId id="490" r:id="rId35"/>
    <p:sldId id="491" r:id="rId36"/>
    <p:sldId id="476" r:id="rId37"/>
    <p:sldId id="479" r:id="rId38"/>
    <p:sldId id="494" r:id="rId39"/>
    <p:sldId id="526" r:id="rId40"/>
    <p:sldId id="480" r:id="rId41"/>
    <p:sldId id="527" r:id="rId42"/>
    <p:sldId id="495" r:id="rId43"/>
    <p:sldId id="528" r:id="rId44"/>
    <p:sldId id="531" r:id="rId45"/>
    <p:sldId id="532" r:id="rId46"/>
    <p:sldId id="493" r:id="rId47"/>
    <p:sldId id="497" r:id="rId48"/>
    <p:sldId id="499" r:id="rId49"/>
    <p:sldId id="530" r:id="rId50"/>
    <p:sldId id="1921" r:id="rId51"/>
    <p:sldId id="514" r:id="rId52"/>
    <p:sldId id="502" r:id="rId53"/>
    <p:sldId id="515" r:id="rId54"/>
    <p:sldId id="516" r:id="rId55"/>
    <p:sldId id="504" r:id="rId56"/>
    <p:sldId id="511" r:id="rId57"/>
    <p:sldId id="533" r:id="rId58"/>
    <p:sldId id="267" r:id="rId59"/>
    <p:sldId id="534" r:id="rId60"/>
    <p:sldId id="1919" r:id="rId61"/>
    <p:sldId id="1920" r:id="rId62"/>
    <p:sldId id="270" r:id="rId63"/>
    <p:sldId id="2010" r:id="rId64"/>
    <p:sldId id="2000" r:id="rId65"/>
    <p:sldId id="1910" r:id="rId66"/>
    <p:sldId id="2008" r:id="rId67"/>
    <p:sldId id="2012" r:id="rId68"/>
    <p:sldId id="1862" r:id="rId6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2" clrIdx="0">
    <p:extLst>
      <p:ext uri="{19B8F6BF-5375-455C-9EA6-DF929625EA0E}">
        <p15:presenceInfo xmlns:p15="http://schemas.microsoft.com/office/powerpoint/2012/main" userId="Jeffrey Hanson" providerId="None"/>
      </p:ext>
    </p:extLst>
  </p:cmAuthor>
  <p:cmAuthor id="2" name="Jeffrey Owen Hanson" initials="JOH" lastIdx="7" clrIdx="1">
    <p:extLst>
      <p:ext uri="{19B8F6BF-5375-455C-9EA6-DF929625EA0E}">
        <p15:presenceInfo xmlns:p15="http://schemas.microsoft.com/office/powerpoint/2012/main" userId="Jeffrey Owen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9900"/>
    <a:srgbClr val="FF00FF"/>
    <a:srgbClr val="8E8E8E"/>
    <a:srgbClr val="4F4E62"/>
    <a:srgbClr val="8B8B8C"/>
    <a:srgbClr val="FF0000"/>
    <a:srgbClr val="FFCC99"/>
    <a:srgbClr val="CC990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3" autoAdjust="0"/>
    <p:restoredTop sz="91576" autoAdjust="0"/>
  </p:normalViewPr>
  <p:slideViewPr>
    <p:cSldViewPr snapToGrid="0">
      <p:cViewPr varScale="1">
        <p:scale>
          <a:sx n="159" d="100"/>
          <a:sy n="159" d="100"/>
        </p:scale>
        <p:origin x="22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25/04/2023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092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67372C-32D5-4FF4-A46F-2676380918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685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9320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550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568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982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91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A18CB9-7426-47F3-AF7E-B5D13E1AC04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13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What’s there to do for us? We can’t or don’t properly account for connectivity in decision making. Just introducing climate.</a:t>
            </a:r>
          </a:p>
          <a:p>
            <a:r>
              <a:rPr lang="en-US"/>
              <a:t>We are working on resilient landscape and can evaluate our work against them.</a:t>
            </a:r>
          </a:p>
          <a:p>
            <a:endParaRPr lang="en-US"/>
          </a:p>
          <a:p>
            <a:r>
              <a:rPr lang="en-US"/>
              <a:t>Biodiversity – how many species + where are they</a:t>
            </a:r>
          </a:p>
          <a:p>
            <a:r>
              <a:rPr lang="en-US"/>
              <a:t>Minerals – where are they + overlap with biodiversity and people</a:t>
            </a:r>
          </a:p>
          <a:p>
            <a:r>
              <a:rPr lang="en-US"/>
              <a:t>Connectivity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67372C-32D5-4FF4-A46F-2676380918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25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880C9-9FC6-4774-9C21-6DB2E08638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245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99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192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603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105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362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3105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530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81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3779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3212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345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67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871B92C4-F32D-2947-BC10-7B8DDA699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ECDAC-0030-4D13-9085-66E8E0337C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9624" y="841772"/>
            <a:ext cx="7651376" cy="2125546"/>
          </a:xfrm>
        </p:spPr>
        <p:txBody>
          <a:bodyPr lIns="0" bIns="36000" anchor="b" anchorCtr="0">
            <a:normAutofit/>
          </a:bodyPr>
          <a:lstStyle>
            <a:lvl1pPr algn="l">
              <a:defRPr sz="3300" b="1" i="0" baseline="0">
                <a:solidFill>
                  <a:srgbClr val="FFFFFF"/>
                </a:solidFill>
              </a:defRPr>
            </a:lvl1pPr>
          </a:lstStyle>
          <a:p>
            <a:r>
              <a:rPr lang="en-CA"/>
              <a:t>Click to edit </a:t>
            </a:r>
            <a:br>
              <a:rPr lang="en-CA"/>
            </a:br>
            <a:r>
              <a:rPr lang="en-CA"/>
              <a:t>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49C71-D897-4334-A7DD-4D18EE0B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24" y="3092824"/>
            <a:ext cx="7651376" cy="850526"/>
          </a:xfrm>
        </p:spPr>
        <p:txBody>
          <a:bodyPr lIns="0" anchor="t" anchorCtr="0"/>
          <a:lstStyle>
            <a:lvl1pPr marL="0" indent="0" algn="l">
              <a:buNone/>
              <a:defRPr sz="1800" baseline="0">
                <a:solidFill>
                  <a:srgbClr val="FFFF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01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58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0EE7-A634-44FE-AB7A-AF668068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73B8-7129-4E85-BF7E-8CD36F66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D2B1C-A0DA-4EAD-BCB6-575DFD0B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87A64-93E4-42E6-964A-7C3D9E66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3390D-A8EB-43BC-9A12-1F983F14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809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9C72-1AE7-4795-88A3-F3F7B4B0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01973"/>
            <a:ext cx="7886700" cy="213955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7866B-844D-4B01-83D0-6B292FB85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61196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36F69-B1BE-4326-8895-84B95764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30AB4-D7AD-46FE-A2DF-E0539ECD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71B46-45FE-48CB-9031-9958B82F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02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A9AF-8458-4996-8550-BC4FD3F8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D647-5118-4A59-89F2-94227EC16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1469B-AB3D-4AB2-9426-0F878DC5F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ADA5-7E53-4F71-A853-3F142F21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3D053-18AF-4530-A04E-B6308B6B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D9E94-6491-4B92-B3F2-3BADED6D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0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AD9A-E18F-44E1-A14F-F618462F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DC8A9-0720-4F35-A0F5-5303A29F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35896-C846-4114-9D64-1224C491E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B6DCD6-4ED9-4263-9CDD-BE09709D4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8DB5D-3631-4459-B6B9-78AB009B8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F7D31-3EA6-427B-A093-47C23EE7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EF40C-8025-4E8A-85D5-D2A23330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549A5-15A3-43F0-9106-807E6A0C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1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2A2E-FE40-4D30-B60A-A881F268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85485-8192-46A7-A55A-B3237A97F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29ECB-70A9-416D-8959-418B7F05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3291F-D585-4FA0-98AB-94B0A3C9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359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03B5-882C-4EBA-A4A8-CFBBEEC8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DAB20-8F1D-4CFE-8693-E568D087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AAF0E-96F2-410D-8F16-7F42C5E4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33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BDA-2813-4384-B03C-FCE1F0F9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A436-E587-4F53-B603-53E168CFD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FE49D-7E57-4E33-94A3-5C6B94BE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CD872-BD78-469A-BF66-564ADE49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9807-A961-4DBC-ABBD-FBEF35A8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B955D-6FE0-46CD-912F-0780F2E0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2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5157-3604-425F-9674-048EEF85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C1E94-6729-4549-BEED-F52CC5625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2F458-BC9E-4935-9D43-C46D152D8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73816-E5A8-4917-A143-469720B1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CE4C-670D-4738-BD9F-20672E0F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4165B-02AC-40FC-BDD4-A743236F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81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35AA-902F-4E34-BF49-8470AE7F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D0FEF-D4D8-4238-880C-3E6F66DFB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A517A-695E-4E1F-A9D0-76A70867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1AF5B-62ED-4425-8C59-67DFAC90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EAEBD-2A68-45F4-9E24-C88A27AE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55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B112F-6BCE-4EAD-86B3-43527729E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2E890-3459-4324-8A45-40AD63CC0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61DDA-3DC9-436E-A71E-1A14CD7A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1F420-FB42-4899-81A9-326390ED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BF3DC-2784-4969-8C03-7A5DA983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89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DE55E3A9-F62E-4904-0374-5F4E24F601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60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61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66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1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144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733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532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419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3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442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995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848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DE55E3A9-F62E-4904-0374-5F4E24F601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255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2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739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94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514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963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97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903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944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343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A24A008-7390-1349-A3E3-A60110D00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ECDAC-0030-4D13-9085-66E8E0337C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9624" y="841773"/>
            <a:ext cx="7651376" cy="2125546"/>
          </a:xfrm>
        </p:spPr>
        <p:txBody>
          <a:bodyPr lIns="0" bIns="36000" anchor="b" anchorCtr="0">
            <a:normAutofit/>
          </a:bodyPr>
          <a:lstStyle>
            <a:lvl1pPr algn="l">
              <a:defRPr sz="3300" b="1" i="0" baseline="0">
                <a:solidFill>
                  <a:srgbClr val="FFFFFF"/>
                </a:solidFill>
              </a:defRPr>
            </a:lvl1pPr>
          </a:lstStyle>
          <a:p>
            <a:r>
              <a:rPr lang="en-CA"/>
              <a:t>Click to edit </a:t>
            </a:r>
            <a:br>
              <a:rPr lang="en-CA"/>
            </a:br>
            <a:r>
              <a:rPr lang="en-CA"/>
              <a:t>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49C71-D897-4334-A7DD-4D18EE0B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24" y="3092824"/>
            <a:ext cx="7651376" cy="850526"/>
          </a:xfrm>
        </p:spPr>
        <p:txBody>
          <a:bodyPr lIns="0" anchor="t" anchorCtr="0"/>
          <a:lstStyle>
            <a:lvl1pPr marL="0" indent="0" algn="l">
              <a:buNone/>
              <a:defRPr sz="1800" baseline="0">
                <a:solidFill>
                  <a:srgbClr val="FFFFFF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1651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33940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0EE7-A634-44FE-AB7A-AF668068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73B8-7129-4E85-BF7E-8CD36F66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D2B1C-A0DA-4EAD-BCB6-575DFD0B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87A64-93E4-42E6-964A-7C3D9E66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3390D-A8EB-43BC-9A12-1F983F14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96453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9C72-1AE7-4795-88A3-F3F7B4B0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01974"/>
            <a:ext cx="7886700" cy="213955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7866B-844D-4B01-83D0-6B292FB85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61196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36F69-B1BE-4326-8895-84B95764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30AB4-D7AD-46FE-A2DF-E0539ECD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71B46-45FE-48CB-9031-9958B82F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1535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A9AF-8458-4996-8550-BC4FD3F8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D647-5118-4A59-89F2-94227EC16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1469B-AB3D-4AB2-9426-0F878DC5F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ADA5-7E53-4F71-A853-3F142F21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3D053-18AF-4530-A04E-B6308B6B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D9E94-6491-4B92-B3F2-3BADED6D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2768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AD9A-E18F-44E1-A14F-F618462F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DC8A9-0720-4F35-A0F5-5303A29F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35896-C846-4114-9D64-1224C491E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B6DCD6-4ED9-4263-9CDD-BE09709D4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8DB5D-3631-4459-B6B9-78AB009B8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F7D31-3EA6-427B-A093-47C23EE7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EF40C-8025-4E8A-85D5-D2A23330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549A5-15A3-43F0-9106-807E6A0C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0654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2A2E-FE40-4D30-B60A-A881F268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85485-8192-46A7-A55A-B3237A97F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29ECB-70A9-416D-8959-418B7F05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3291F-D585-4FA0-98AB-94B0A3C9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416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03B5-882C-4EBA-A4A8-CFBBEEC8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DAB20-8F1D-4CFE-8693-E568D087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AAF0E-96F2-410D-8F16-7F42C5E4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0738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BDA-2813-4384-B03C-FCE1F0F9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A436-E587-4F53-B603-53E168CFD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FE49D-7E57-4E33-94A3-5C6B94BE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00"/>
            </a:lvl2pPr>
            <a:lvl3pPr marL="685783" indent="0">
              <a:buNone/>
              <a:defRPr sz="9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  <a:lvl6pPr marL="1714457" indent="0">
              <a:buNone/>
              <a:defRPr sz="800"/>
            </a:lvl6pPr>
            <a:lvl7pPr marL="2057348" indent="0">
              <a:buNone/>
              <a:defRPr sz="800"/>
            </a:lvl7pPr>
            <a:lvl8pPr marL="2400240" indent="0">
              <a:buNone/>
              <a:defRPr sz="800"/>
            </a:lvl8pPr>
            <a:lvl9pPr marL="274313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CD872-BD78-469A-BF66-564ADE49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9807-A961-4DBC-ABBD-FBEF35A8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B955D-6FE0-46CD-912F-0780F2E0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83707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5157-3604-425F-9674-048EEF85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C1E94-6729-4549-BEED-F52CC5625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2F458-BC9E-4935-9D43-C46D152D8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00"/>
            </a:lvl2pPr>
            <a:lvl3pPr marL="685783" indent="0">
              <a:buNone/>
              <a:defRPr sz="9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  <a:lvl6pPr marL="1714457" indent="0">
              <a:buNone/>
              <a:defRPr sz="800"/>
            </a:lvl6pPr>
            <a:lvl7pPr marL="2057348" indent="0">
              <a:buNone/>
              <a:defRPr sz="800"/>
            </a:lvl7pPr>
            <a:lvl8pPr marL="2400240" indent="0">
              <a:buNone/>
              <a:defRPr sz="800"/>
            </a:lvl8pPr>
            <a:lvl9pPr marL="274313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73816-E5A8-4917-A143-469720B1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CE4C-670D-4738-BD9F-20672E0F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4165B-02AC-40FC-BDD4-A743236F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377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35AA-902F-4E34-BF49-8470AE7F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D0FEF-D4D8-4238-880C-3E6F66DFB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A517A-695E-4E1F-A9D0-76A70867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1AF5B-62ED-4425-8C59-67DFAC90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EAEBD-2A68-45F4-9E24-C88A27AE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3829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B112F-6BCE-4EAD-86B3-43527729E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2E890-3459-4324-8A45-40AD63CC0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61DDA-3DC9-436E-A71E-1A14CD7A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1F420-FB42-4899-81A9-326390ED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BF3DC-2784-4969-8C03-7A5DA983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3642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DE55E3A9-F62E-4904-0374-5F4E24F601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066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299418" cy="273844"/>
          </a:xfrm>
        </p:spPr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Nature Conservancy of Canada  </a:t>
            </a:r>
            <a:fld id="{983B532D-B39E-4572-ADA7-3F4AA1BEA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712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62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242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867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999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619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8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507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236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047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9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3304FFB-C43C-E74D-B84B-8A03CA95D66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943F0-ADB5-407C-806C-FB1F7176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3106"/>
            <a:ext cx="7886700" cy="874909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A85EF-0529-4B2A-A6E4-73B1DD265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E3328-1B1A-4A3A-B5A6-7CEC50813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67761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51C6-BEB7-4A7E-AD7A-8AD271239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67761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834E-445A-4E00-B99E-3C1935CE4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677613"/>
            <a:ext cx="1375724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4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rgbClr val="33862B"/>
          </a:solidFill>
          <a:latin typeface="Verdana"/>
          <a:ea typeface="+mj-ea"/>
          <a:cs typeface="Verdana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50041C-AAD9-EC86-F375-73D7800B714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42180B-F402-A3EE-7F34-5C2318378B1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47626" y="4981575"/>
            <a:ext cx="765572" cy="1154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5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General</a:t>
            </a:r>
          </a:p>
        </p:txBody>
      </p:sp>
    </p:spTree>
    <p:extLst>
      <p:ext uri="{BB962C8B-B14F-4D97-AF65-F5344CB8AC3E}">
        <p14:creationId xmlns:p14="http://schemas.microsoft.com/office/powerpoint/2010/main" val="200981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5FF30-D88A-4C26-A396-735F208F657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50041C-AAD9-EC86-F375-73D7800B714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42180B-F402-A3EE-7F34-5C2318378B1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47626" y="4981575"/>
            <a:ext cx="765572" cy="1154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5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General</a:t>
            </a:r>
          </a:p>
        </p:txBody>
      </p:sp>
    </p:spTree>
    <p:extLst>
      <p:ext uri="{BB962C8B-B14F-4D97-AF65-F5344CB8AC3E}">
        <p14:creationId xmlns:p14="http://schemas.microsoft.com/office/powerpoint/2010/main" val="339729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3304FFB-C43C-E74D-B84B-8A03CA95D66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943F0-ADB5-407C-806C-FB1F7176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3107"/>
            <a:ext cx="7886700" cy="874909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A85EF-0529-4B2A-A6E4-73B1DD265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E3328-1B1A-4A3A-B5A6-7CEC50813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67761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28B9D-BCDA-4C70-A521-1DABF06C90C9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51C6-BEB7-4A7E-AD7A-8AD271239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67761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834E-445A-4E00-B99E-3C1935CE4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677614"/>
            <a:ext cx="1375724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3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rgbClr val="33862B"/>
          </a:solidFill>
          <a:latin typeface="Verdana"/>
          <a:ea typeface="+mj-ea"/>
          <a:cs typeface="Verdana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50041C-AAD9-EC86-F375-73D7800B714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0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prioritizr.net/articles/solver_benchmarks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155" y="66675"/>
            <a:ext cx="8542867" cy="1118436"/>
          </a:xfrm>
        </p:spPr>
        <p:txBody>
          <a:bodyPr>
            <a:noAutofit/>
          </a:bodyPr>
          <a:lstStyle/>
          <a:p>
            <a:r>
              <a:rPr lang="en-AU" sz="4000" dirty="0"/>
              <a:t>Optimizing to make better </a:t>
            </a:r>
            <a:br>
              <a:rPr lang="en-AU" sz="4000" dirty="0"/>
            </a:br>
            <a:r>
              <a:rPr lang="en-AU" sz="4000" dirty="0"/>
              <a:t>conservation decisions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168" y="3662470"/>
            <a:ext cx="7560840" cy="60960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Jeffrey Hanson and Richard Schuster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265695"/>
            <a:ext cx="4604759" cy="443584"/>
            <a:chOff x="259155" y="4479765"/>
            <a:chExt cx="4604759" cy="443584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4131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/>
                <a:t>jeffrey.hanson@uqconnect.edu.au</a:t>
              </a:r>
            </a:p>
          </p:txBody>
        </p:sp>
      </p:grpSp>
      <p:pic>
        <p:nvPicPr>
          <p:cNvPr id="13" name="Picture 1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1962" y="1334226"/>
            <a:ext cx="3960075" cy="24750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FED986-237C-B250-B9E4-A9220B203371}"/>
              </a:ext>
            </a:extLst>
          </p:cNvPr>
          <p:cNvGrpSpPr/>
          <p:nvPr/>
        </p:nvGrpSpPr>
        <p:grpSpPr>
          <a:xfrm>
            <a:off x="259155" y="4696582"/>
            <a:ext cx="5026798" cy="438201"/>
            <a:chOff x="4145355" y="4676712"/>
            <a:chExt cx="5026798" cy="4382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562A45-D77D-16EA-24DA-ED4483C3CA9F}"/>
                </a:ext>
              </a:extLst>
            </p:cNvPr>
            <p:cNvSpPr txBox="1"/>
            <p:nvPr/>
          </p:nvSpPr>
          <p:spPr>
            <a:xfrm>
              <a:off x="4618534" y="4676712"/>
              <a:ext cx="455361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richard.schuster@natureconservancy.ca</a:t>
              </a:r>
            </a:p>
          </p:txBody>
        </p:sp>
        <p:pic>
          <p:nvPicPr>
            <p:cNvPr id="7" name="Picture 2" descr="C:\Users\jhanson\Downloads\1467354618_f0e0.png">
              <a:extLst>
                <a:ext uri="{FF2B5EF4-FFF2-40B4-BE49-F238E27FC236}">
                  <a16:creationId xmlns:a16="http://schemas.microsoft.com/office/drawing/2014/main" id="{C9F19404-89FD-20EA-A9DE-BC3F53BF8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355" y="4689409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328263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443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360" y="1740270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482" y="1190172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18" y="1787173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318" y="1829435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05" y="1190172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4382714" y="3331493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/>
          <p:cNvSpPr/>
          <p:nvPr/>
        </p:nvSpPr>
        <p:spPr>
          <a:xfrm>
            <a:off x="6719514" y="3468414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49" y="358082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74" y="3596527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314" y="391261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4" y="4008534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96" y="3458436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2" y="4055437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32" y="4097699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19" y="3458436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Multiply 95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b="1" u="sng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197144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55" y="182673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50" y="184856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95" y="161309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412872" y="3324440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6780152" y="3461361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07" y="35737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27" y="408794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22" y="410977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67" y="387430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Multiply 25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dirty="0"/>
              <a:t>Comprehensive</a:t>
            </a:r>
          </a:p>
          <a:p>
            <a:r>
              <a:rPr lang="en-AU" sz="4000" b="1" u="sng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90104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54198" y="934584"/>
            <a:ext cx="4064000" cy="1544320"/>
            <a:chOff x="4368800" y="3395000"/>
            <a:chExt cx="4064000" cy="1544320"/>
          </a:xfrm>
        </p:grpSpPr>
        <p:sp>
          <p:nvSpPr>
            <p:cNvPr id="20" name="Rectangle 19"/>
            <p:cNvSpPr/>
            <p:nvPr/>
          </p:nvSpPr>
          <p:spPr>
            <a:xfrm>
              <a:off x="4368800" y="3395000"/>
              <a:ext cx="4064000" cy="154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748749" y="3696101"/>
              <a:ext cx="1571827" cy="1121460"/>
              <a:chOff x="6748749" y="3656757"/>
              <a:chExt cx="1571827" cy="1121460"/>
            </a:xfrm>
          </p:grpSpPr>
          <p:pic>
            <p:nvPicPr>
              <p:cNvPr id="25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5266" y="36989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3300" y="3656757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8749" y="4196149"/>
                <a:ext cx="1571827" cy="582068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4511040" y="3570021"/>
              <a:ext cx="1600200" cy="1261059"/>
              <a:chOff x="4511040" y="3608121"/>
              <a:chExt cx="1600200" cy="1261059"/>
            </a:xfrm>
          </p:grpSpPr>
          <p:pic>
            <p:nvPicPr>
              <p:cNvPr id="22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531" y="3694013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219" y="40673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4150" y="385872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04"/>
              <a:stretch/>
            </p:blipFill>
            <p:spPr>
              <a:xfrm>
                <a:off x="4511041" y="4282989"/>
                <a:ext cx="883306" cy="582068"/>
              </a:xfrm>
              <a:prstGeom prst="rect">
                <a:avLst/>
              </a:prstGeom>
            </p:spPr>
          </p:pic>
          <p:pic>
            <p:nvPicPr>
              <p:cNvPr id="1028" name="Picture 4" descr="holy family catholic church&#10;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377" r="54635" b="-459"/>
              <a:stretch/>
            </p:blipFill>
            <p:spPr bwMode="auto">
              <a:xfrm>
                <a:off x="5391776" y="4535162"/>
                <a:ext cx="719464" cy="334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4511040" y="3608121"/>
                <a:ext cx="1595120" cy="125857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4254198" y="3339196"/>
            <a:ext cx="4064000" cy="1544320"/>
            <a:chOff x="4368800" y="3395000"/>
            <a:chExt cx="4064000" cy="1544320"/>
          </a:xfrm>
        </p:grpSpPr>
        <p:sp>
          <p:nvSpPr>
            <p:cNvPr id="64" name="Rectangle 63"/>
            <p:cNvSpPr/>
            <p:nvPr/>
          </p:nvSpPr>
          <p:spPr>
            <a:xfrm>
              <a:off x="4368800" y="3395000"/>
              <a:ext cx="4064000" cy="154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6736080" y="3571265"/>
              <a:ext cx="1595120" cy="1258570"/>
              <a:chOff x="6736080" y="3531921"/>
              <a:chExt cx="1595120" cy="125857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736080" y="3531921"/>
                <a:ext cx="1595120" cy="125857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4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5266" y="36989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3300" y="3656757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8749" y="4196149"/>
                <a:ext cx="1571827" cy="582068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511041" y="3655913"/>
              <a:ext cx="1600199" cy="1175167"/>
              <a:chOff x="4511041" y="3694013"/>
              <a:chExt cx="1600199" cy="1175167"/>
            </a:xfrm>
          </p:grpSpPr>
          <p:pic>
            <p:nvPicPr>
              <p:cNvPr id="67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531" y="3694013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219" y="40673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4150" y="385872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04"/>
              <a:stretch/>
            </p:blipFill>
            <p:spPr>
              <a:xfrm>
                <a:off x="4511041" y="4282989"/>
                <a:ext cx="883306" cy="582068"/>
              </a:xfrm>
              <a:prstGeom prst="rect">
                <a:avLst/>
              </a:prstGeom>
            </p:spPr>
          </p:pic>
          <p:pic>
            <p:nvPicPr>
              <p:cNvPr id="71" name="Picture 4" descr="holy family catholic church&#10;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377" r="54635" b="-459"/>
              <a:stretch/>
            </p:blipFill>
            <p:spPr bwMode="auto">
              <a:xfrm>
                <a:off x="5391776" y="4535162"/>
                <a:ext cx="719464" cy="334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7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Multiply 27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Content Placeholder 2"/>
          <p:cNvSpPr>
            <a:spLocks noGrp="1"/>
          </p:cNvSpPr>
          <p:nvPr>
            <p:ph idx="1"/>
          </p:nvPr>
        </p:nvSpPr>
        <p:spPr>
          <a:xfrm>
            <a:off x="134003" y="1008801"/>
            <a:ext cx="4278869" cy="3602249"/>
          </a:xfrm>
        </p:spPr>
        <p:txBody>
          <a:bodyPr>
            <a:noAutofit/>
          </a:bodyPr>
          <a:lstStyle/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b="1" u="sng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401384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87376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443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36" y="174718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865" y="126303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368800" y="3324440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5994400" y="3461361"/>
            <a:ext cx="232664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35737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390556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36" y="400839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865" y="356488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ultiply 31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b="1" u="sng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84159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12872" y="3285945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555112" y="3422866"/>
            <a:ext cx="107599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07" y="353527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72" y="386707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92" y="3594203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92" y="4006210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19" y="3539450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19" y="3951457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128728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443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ultiply 31"/>
          <p:cNvSpPr/>
          <p:nvPr/>
        </p:nvSpPr>
        <p:spPr>
          <a:xfrm>
            <a:off x="7887636" y="2725553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b="1" u="sng" dirty="0"/>
              <a:t>Connectivity</a:t>
            </a:r>
          </a:p>
        </p:txBody>
      </p:sp>
      <p:pic>
        <p:nvPicPr>
          <p:cNvPr id="20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320" y="1371487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320" y="1783494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447" y="1316734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447" y="1728741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7256016" y="3422866"/>
            <a:ext cx="107599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5798328" y="1200150"/>
            <a:ext cx="112440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323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96"/>
            <a:ext cx="8229600" cy="857250"/>
          </a:xfrm>
        </p:spPr>
        <p:txBody>
          <a:bodyPr/>
          <a:lstStyle/>
          <a:p>
            <a:r>
              <a:rPr lang="en-AU" dirty="0"/>
              <a:t>Principle complementarity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14" y="816943"/>
            <a:ext cx="8763586" cy="165863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AU" dirty="0"/>
              <a:t>Protected areas should “complement” each other to maximize the performance of the overall protected area network (including. </a:t>
            </a:r>
            <a:r>
              <a:rPr lang="en-AU" dirty="0">
                <a:solidFill>
                  <a:srgbClr val="00B050"/>
                </a:solidFill>
              </a:rPr>
              <a:t>existing protected areas</a:t>
            </a:r>
            <a:r>
              <a:rPr lang="en-AU" dirty="0"/>
              <a:t>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7200" y="2257912"/>
            <a:ext cx="4136400" cy="2451937"/>
            <a:chOff x="457200" y="2477831"/>
            <a:chExt cx="4136400" cy="2451937"/>
          </a:xfrm>
        </p:grpSpPr>
        <p:sp>
          <p:nvSpPr>
            <p:cNvPr id="5" name="Rectangle 4"/>
            <p:cNvSpPr/>
            <p:nvPr/>
          </p:nvSpPr>
          <p:spPr>
            <a:xfrm>
              <a:off x="457200" y="2611368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84" y="4233436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813" y="4301278"/>
              <a:ext cx="378617" cy="37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546088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990" y="3817207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873" y="3757082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778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836355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87246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762" y="399641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307182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24778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888" y="4307008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587" y="416410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942430" y="3908236"/>
              <a:ext cx="1922729" cy="9502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74400" y="2692800"/>
              <a:ext cx="1410549" cy="9052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4675" y="2710845"/>
              <a:ext cx="1405326" cy="10638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63249" y="2235533"/>
            <a:ext cx="4136400" cy="2451937"/>
            <a:chOff x="457200" y="2477831"/>
            <a:chExt cx="4136400" cy="2451937"/>
          </a:xfrm>
        </p:grpSpPr>
        <p:sp>
          <p:nvSpPr>
            <p:cNvPr id="28" name="Rectangle 27"/>
            <p:cNvSpPr/>
            <p:nvPr/>
          </p:nvSpPr>
          <p:spPr>
            <a:xfrm>
              <a:off x="457200" y="2611368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9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84" y="4233436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813" y="4301278"/>
              <a:ext cx="378617" cy="37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546088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990" y="3817207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873" y="3757082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778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836355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87246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762" y="399641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307182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24778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888" y="4307008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587" y="416410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/>
            <p:cNvSpPr/>
            <p:nvPr/>
          </p:nvSpPr>
          <p:spPr>
            <a:xfrm>
              <a:off x="3632235" y="3844449"/>
              <a:ext cx="702165" cy="94663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74400" y="2692800"/>
              <a:ext cx="1410549" cy="9052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675" y="2710845"/>
              <a:ext cx="1405326" cy="10638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363" y="2772389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Multiply 46"/>
          <p:cNvSpPr/>
          <p:nvPr/>
        </p:nvSpPr>
        <p:spPr>
          <a:xfrm>
            <a:off x="-110518" y="3776493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/>
          <p:cNvSpPr txBox="1"/>
          <p:nvPr/>
        </p:nvSpPr>
        <p:spPr>
          <a:xfrm>
            <a:off x="2041061" y="4821687"/>
            <a:ext cx="706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Vane-Wright, et al (1991) </a:t>
            </a:r>
            <a:r>
              <a:rPr lang="en-AU" dirty="0" err="1"/>
              <a:t>Biol</a:t>
            </a:r>
            <a:r>
              <a:rPr lang="en-AU" dirty="0"/>
              <a:t> Cons, DOI: 10.1016/0006-3207(91)90030-D</a:t>
            </a:r>
          </a:p>
        </p:txBody>
      </p:sp>
    </p:spTree>
    <p:extLst>
      <p:ext uri="{BB962C8B-B14F-4D97-AF65-F5344CB8AC3E}">
        <p14:creationId xmlns:p14="http://schemas.microsoft.com/office/powerpoint/2010/main" val="28978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Reserve selection as optimization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Minimum set formulation</a:t>
            </a:r>
          </a:p>
          <a:p>
            <a:r>
              <a:rPr lang="en-AU" u="sng" dirty="0"/>
              <a:t>Objective</a:t>
            </a:r>
            <a:r>
              <a:rPr lang="en-AU" dirty="0"/>
              <a:t>: min. # of islands</a:t>
            </a:r>
          </a:p>
          <a:p>
            <a:r>
              <a:rPr lang="en-AU" u="sng" dirty="0"/>
              <a:t>Constraints</a:t>
            </a:r>
            <a:r>
              <a:rPr lang="en-AU" dirty="0"/>
              <a:t>: sufficient habitat for each species</a:t>
            </a:r>
          </a:p>
          <a:p>
            <a:r>
              <a:rPr lang="en-AU" u="sng" dirty="0"/>
              <a:t>Decisions</a:t>
            </a:r>
            <a:r>
              <a:rPr lang="en-AU" dirty="0"/>
              <a:t>: create a reserve on an island or not?</a:t>
            </a:r>
          </a:p>
        </p:txBody>
      </p:sp>
    </p:spTree>
    <p:extLst>
      <p:ext uri="{BB962C8B-B14F-4D97-AF65-F5344CB8AC3E}">
        <p14:creationId xmlns:p14="http://schemas.microsoft.com/office/powerpoint/2010/main" val="314422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876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96470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5</a:t>
            </a:r>
          </a:p>
        </p:txBody>
      </p:sp>
      <p:cxnSp>
        <p:nvCxnSpPr>
          <p:cNvPr id="63" name="Straight Arrow Connector 62"/>
          <p:cNvCxnSpPr>
            <a:stCxn id="38" idx="1"/>
            <a:endCxn id="61" idx="0"/>
          </p:cNvCxnSpPr>
          <p:nvPr/>
        </p:nvCxnSpPr>
        <p:spPr>
          <a:xfrm flipH="1">
            <a:off x="1639669" y="448966"/>
            <a:ext cx="1235280" cy="404882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9" idx="3"/>
            <a:endCxn id="62" idx="0"/>
          </p:cNvCxnSpPr>
          <p:nvPr/>
        </p:nvCxnSpPr>
        <p:spPr>
          <a:xfrm flipH="1">
            <a:off x="2369220" y="412235"/>
            <a:ext cx="1894031" cy="40855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8" idx="1"/>
            <a:endCxn id="64" idx="0"/>
          </p:cNvCxnSpPr>
          <p:nvPr/>
        </p:nvCxnSpPr>
        <p:spPr>
          <a:xfrm flipH="1">
            <a:off x="3098771" y="426860"/>
            <a:ext cx="2227415" cy="407092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7" idx="3"/>
            <a:endCxn id="66" idx="0"/>
          </p:cNvCxnSpPr>
          <p:nvPr/>
        </p:nvCxnSpPr>
        <p:spPr>
          <a:xfrm>
            <a:off x="3725630" y="1247697"/>
            <a:ext cx="142020" cy="32500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0" idx="3"/>
          </p:cNvCxnSpPr>
          <p:nvPr/>
        </p:nvCxnSpPr>
        <p:spPr>
          <a:xfrm flipH="1">
            <a:off x="4676708" y="1529134"/>
            <a:ext cx="340507" cy="28447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6" idx="3"/>
            <a:endCxn id="70" idx="0"/>
          </p:cNvCxnSpPr>
          <p:nvPr/>
        </p:nvCxnSpPr>
        <p:spPr>
          <a:xfrm flipH="1">
            <a:off x="5444736" y="1446806"/>
            <a:ext cx="435730" cy="305098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5" idx="3"/>
            <a:endCxn id="72" idx="0"/>
          </p:cNvCxnSpPr>
          <p:nvPr/>
        </p:nvCxnSpPr>
        <p:spPr>
          <a:xfrm>
            <a:off x="3248910" y="2223425"/>
            <a:ext cx="2942171" cy="227436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4" idx="3"/>
            <a:endCxn id="74" idx="0"/>
          </p:cNvCxnSpPr>
          <p:nvPr/>
        </p:nvCxnSpPr>
        <p:spPr>
          <a:xfrm>
            <a:off x="4470834" y="2263140"/>
            <a:ext cx="2504900" cy="223464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3" idx="3"/>
            <a:endCxn id="76" idx="0"/>
          </p:cNvCxnSpPr>
          <p:nvPr/>
        </p:nvCxnSpPr>
        <p:spPr>
          <a:xfrm>
            <a:off x="5576080" y="2379741"/>
            <a:ext cx="2174002" cy="210475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11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2000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Future</a:t>
            </a:r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Biodiversity</a:t>
            </a:r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Freeform 34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/>
              <a:t>Status quo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Now</a:t>
            </a:r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961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30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63811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19127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156" name="Straight Arrow Connector 155"/>
          <p:cNvCxnSpPr>
            <a:stCxn id="111" idx="2"/>
            <a:endCxn id="144" idx="3"/>
          </p:cNvCxnSpPr>
          <p:nvPr/>
        </p:nvCxnSpPr>
        <p:spPr>
          <a:xfrm flipH="1">
            <a:off x="1981158" y="1331934"/>
            <a:ext cx="4179885" cy="130923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13" idx="2"/>
          </p:cNvCxnSpPr>
          <p:nvPr/>
        </p:nvCxnSpPr>
        <p:spPr>
          <a:xfrm flipH="1">
            <a:off x="1950652" y="1550425"/>
            <a:ext cx="4385086" cy="16419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06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156" name="Straight Arrow Connector 155"/>
          <p:cNvCxnSpPr/>
          <p:nvPr/>
        </p:nvCxnSpPr>
        <p:spPr>
          <a:xfrm flipH="1">
            <a:off x="2657209" y="1391480"/>
            <a:ext cx="4570371" cy="18335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69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156" name="Straight Arrow Connector 155"/>
          <p:cNvCxnSpPr>
            <a:endCxn id="148" idx="3"/>
          </p:cNvCxnSpPr>
          <p:nvPr/>
        </p:nvCxnSpPr>
        <p:spPr>
          <a:xfrm flipH="1">
            <a:off x="3440260" y="1471998"/>
            <a:ext cx="4448393" cy="6205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07" idx="2"/>
            <a:endCxn id="147" idx="3"/>
          </p:cNvCxnSpPr>
          <p:nvPr/>
        </p:nvCxnSpPr>
        <p:spPr>
          <a:xfrm flipH="1" flipV="1">
            <a:off x="3440260" y="1032514"/>
            <a:ext cx="4441676" cy="35231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1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416499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2142502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074523" y="418936"/>
            <a:ext cx="7489509" cy="424660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7" name="Group 106"/>
          <p:cNvGrpSpPr/>
          <p:nvPr/>
        </p:nvGrpSpPr>
        <p:grpSpPr>
          <a:xfrm>
            <a:off x="1727739" y="708151"/>
            <a:ext cx="3557716" cy="1903915"/>
            <a:chOff x="693892" y="1170501"/>
            <a:chExt cx="2941585" cy="1730344"/>
          </a:xfrm>
        </p:grpSpPr>
        <p:sp>
          <p:nvSpPr>
            <p:cNvPr id="108" name="Rectangle 107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109" name="Picture 8" descr="Image result for gurob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0" name="Picture 10" descr="Image result for cple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34" y="2352916"/>
            <a:ext cx="2258729" cy="180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2" descr="80x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163" y="934724"/>
            <a:ext cx="1677342" cy="16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2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94" name="Oval 93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58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2000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Future</a:t>
            </a:r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Biodiversity</a:t>
            </a:r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2971687" y="1682613"/>
            <a:ext cx="3155514" cy="898539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/>
          <p:cNvGrpSpPr/>
          <p:nvPr/>
        </p:nvGrpSpPr>
        <p:grpSpPr>
          <a:xfrm>
            <a:off x="5703990" y="1215803"/>
            <a:ext cx="2879999" cy="2636632"/>
            <a:chOff x="5703990" y="1215803"/>
            <a:chExt cx="2879999" cy="2636632"/>
          </a:xfrm>
        </p:grpSpPr>
        <p:sp>
          <p:nvSpPr>
            <p:cNvPr id="37" name="TextBox 36"/>
            <p:cNvSpPr txBox="1"/>
            <p:nvPr/>
          </p:nvSpPr>
          <p:spPr>
            <a:xfrm>
              <a:off x="7139271" y="3267660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AU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03990" y="1215803"/>
              <a:ext cx="2879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200" dirty="0"/>
                <a:t>How do we </a:t>
              </a:r>
            </a:p>
            <a:p>
              <a:pPr algn="ctr"/>
              <a:r>
                <a:rPr lang="en-AU" sz="3200" dirty="0"/>
                <a:t>get here?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Now</a:t>
            </a:r>
          </a:p>
        </p:txBody>
      </p:sp>
      <p:sp>
        <p:nvSpPr>
          <p:cNvPr id="2" name="Up Arrow 1"/>
          <p:cNvSpPr/>
          <p:nvPr/>
        </p:nvSpPr>
        <p:spPr>
          <a:xfrm>
            <a:off x="5200605" y="2017449"/>
            <a:ext cx="698400" cy="122331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/>
              <a:t>Status quo</a:t>
            </a:r>
          </a:p>
        </p:txBody>
      </p:sp>
      <p:sp>
        <p:nvSpPr>
          <p:cNvPr id="21" name="Freeform 20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Freeform 22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358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87" name="Oval 86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Oval 88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Oval 89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5" name="Group 54"/>
          <p:cNvGrpSpPr/>
          <p:nvPr/>
        </p:nvGrpSpPr>
        <p:grpSpPr>
          <a:xfrm>
            <a:off x="2558791" y="665745"/>
            <a:ext cx="3689940" cy="2947710"/>
            <a:chOff x="4209306" y="1245600"/>
            <a:chExt cx="4380294" cy="3499200"/>
          </a:xfrm>
        </p:grpSpPr>
        <p:sp>
          <p:nvSpPr>
            <p:cNvPr id="58" name="Rectangle 5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" name="Oval 5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65" name="Oval 64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69" name="Oval 68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72" name="Group 71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2766740" y="64322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217977" y="25740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9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112731" y="245739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890807" y="241768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7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22363" y="164106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6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367527" y="144195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217977" y="62111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905148" y="6064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659112" y="1723393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5</a:t>
            </a:r>
          </a:p>
        </p:txBody>
      </p:sp>
      <p:cxnSp>
        <p:nvCxnSpPr>
          <p:cNvPr id="20" name="Straight Arrow Connector 19"/>
          <p:cNvCxnSpPr>
            <a:stCxn id="87" idx="0"/>
            <a:endCxn id="65" idx="4"/>
          </p:cNvCxnSpPr>
          <p:nvPr/>
        </p:nvCxnSpPr>
        <p:spPr>
          <a:xfrm flipV="1">
            <a:off x="1735073" y="1621440"/>
            <a:ext cx="1443975" cy="285367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0" idx="1"/>
            <a:endCxn id="69" idx="6"/>
          </p:cNvCxnSpPr>
          <p:nvPr/>
        </p:nvCxnSpPr>
        <p:spPr>
          <a:xfrm flipH="1" flipV="1">
            <a:off x="3904992" y="3088064"/>
            <a:ext cx="2151102" cy="148507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9" idx="0"/>
            <a:endCxn id="60" idx="4"/>
          </p:cNvCxnSpPr>
          <p:nvPr/>
        </p:nvCxnSpPr>
        <p:spPr>
          <a:xfrm flipV="1">
            <a:off x="3191099" y="1751464"/>
            <a:ext cx="2362500" cy="273303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130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30514"/>
            <a:ext cx="8553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But reality is </a:t>
            </a:r>
          </a:p>
          <a:p>
            <a:pPr algn="ctr"/>
            <a:r>
              <a:rPr lang="en-US" sz="8800" dirty="0"/>
              <a:t>more complex…</a:t>
            </a:r>
          </a:p>
        </p:txBody>
      </p:sp>
    </p:spTree>
    <p:extLst>
      <p:ext uri="{BB962C8B-B14F-4D97-AF65-F5344CB8AC3E}">
        <p14:creationId xmlns:p14="http://schemas.microsoft.com/office/powerpoint/2010/main" val="2561809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58" y="-90939"/>
            <a:ext cx="8713285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</a:t>
            </a:r>
            <a:r>
              <a:rPr lang="en-US" sz="3600" dirty="0">
                <a:solidFill>
                  <a:srgbClr val="FFFF00"/>
                </a:solidFill>
              </a:rPr>
              <a:t>existing conservation areas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2" y="10522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820702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ars.els-cdn.com/content/image/1-s2.0-S0006320721004730-gr3_lr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7" t="33237" r="-1" b="33014"/>
          <a:stretch/>
        </p:blipFill>
        <p:spPr bwMode="auto">
          <a:xfrm>
            <a:off x="385313" y="974494"/>
            <a:ext cx="2668558" cy="23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0648" y="3294657"/>
            <a:ext cx="235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Protected areas + </a:t>
            </a:r>
          </a:p>
          <a:p>
            <a:pPr algn="ctr"/>
            <a:r>
              <a:rPr lang="en-US" dirty="0"/>
              <a:t>Indigenous Lands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6934" y="4593537"/>
            <a:ext cx="2445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Burbano-Girón</a:t>
            </a:r>
            <a:r>
              <a:rPr lang="en-US" sz="1200" dirty="0">
                <a:latin typeface="+mj-lt"/>
              </a:rPr>
              <a:t> et al. (2022) </a:t>
            </a:r>
          </a:p>
          <a:p>
            <a:pPr algn="ctr"/>
            <a:r>
              <a:rPr lang="en-US" sz="1200" dirty="0">
                <a:latin typeface="+mj-lt"/>
              </a:rPr>
              <a:t>DOI:10.1016/j.biocon.2021.109421</a:t>
            </a:r>
          </a:p>
        </p:txBody>
      </p:sp>
      <p:pic>
        <p:nvPicPr>
          <p:cNvPr id="1030" name="Picture 6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93" r="50494" b="2904"/>
          <a:stretch/>
        </p:blipFill>
        <p:spPr bwMode="auto">
          <a:xfrm>
            <a:off x="3186964" y="974494"/>
            <a:ext cx="2760347" cy="213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82102" y="3261903"/>
            <a:ext cx="277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No-take marine reserves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16729" y="3283660"/>
            <a:ext cx="3011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Areas with existing habitat + pastures where grazing rights have already been  bought</a:t>
            </a:r>
          </a:p>
        </p:txBody>
      </p:sp>
      <p:pic>
        <p:nvPicPr>
          <p:cNvPr id="12" name="Picture 6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0" t="96971" r="11" b="249"/>
          <a:stretch/>
        </p:blipFill>
        <p:spPr bwMode="auto">
          <a:xfrm>
            <a:off x="4503142" y="2520130"/>
            <a:ext cx="1320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0" t="27994" r="9790" b="16889"/>
          <a:stretch/>
        </p:blipFill>
        <p:spPr bwMode="auto">
          <a:xfrm>
            <a:off x="6400121" y="974494"/>
            <a:ext cx="2045131" cy="234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9" t="71017" r="56538" b="11452"/>
          <a:stretch/>
        </p:blipFill>
        <p:spPr bwMode="auto">
          <a:xfrm>
            <a:off x="6400797" y="974494"/>
            <a:ext cx="1028777" cy="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344479" y="4573344"/>
            <a:ext cx="2445316" cy="461665"/>
            <a:chOff x="3344479" y="4573344"/>
            <a:chExt cx="2445316" cy="461665"/>
          </a:xfrm>
        </p:grpSpPr>
        <p:sp>
          <p:nvSpPr>
            <p:cNvPr id="10" name="Rectangle 9"/>
            <p:cNvSpPr/>
            <p:nvPr/>
          </p:nvSpPr>
          <p:spPr>
            <a:xfrm>
              <a:off x="3344479" y="4573344"/>
              <a:ext cx="24453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latin typeface="+mj-lt"/>
                </a:rPr>
                <a:t>Magris</a:t>
              </a:r>
              <a:r>
                <a:rPr lang="en-US" sz="1200" dirty="0">
                  <a:latin typeface="+mj-lt"/>
                </a:rPr>
                <a:t> et al. (2020) </a:t>
              </a:r>
            </a:p>
            <a:p>
              <a:pPr algn="ctr"/>
              <a:r>
                <a:rPr lang="en-US" sz="1200" dirty="0">
                  <a:latin typeface="+mj-lt"/>
                </a:rPr>
                <a:t>DOI:10.1111/ddi.13183</a:t>
              </a:r>
            </a:p>
          </p:txBody>
        </p:sp>
        <p:pic>
          <p:nvPicPr>
            <p:cNvPr id="1034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5339188" y="4678606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200028" y="4551732"/>
            <a:ext cx="2445316" cy="461665"/>
            <a:chOff x="6200028" y="4551732"/>
            <a:chExt cx="2445316" cy="461665"/>
          </a:xfrm>
        </p:grpSpPr>
        <p:sp>
          <p:nvSpPr>
            <p:cNvPr id="16" name="Rectangle 15"/>
            <p:cNvSpPr/>
            <p:nvPr/>
          </p:nvSpPr>
          <p:spPr>
            <a:xfrm>
              <a:off x="6200028" y="4551732"/>
              <a:ext cx="24453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/>
                <a:t>Daberger</a:t>
              </a:r>
              <a:r>
                <a:rPr lang="en-US" sz="1200" dirty="0">
                  <a:latin typeface="+mj-lt"/>
                </a:rPr>
                <a:t> et al. (2022) </a:t>
              </a:r>
            </a:p>
            <a:p>
              <a:pPr algn="ctr"/>
              <a:r>
                <a:rPr lang="en-US" sz="1200" dirty="0">
                  <a:latin typeface="+mj-lt"/>
                </a:rPr>
                <a:t>10.1111/csp2.12832</a:t>
              </a:r>
            </a:p>
          </p:txBody>
        </p:sp>
        <p:pic>
          <p:nvPicPr>
            <p:cNvPr id="17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8215101" y="4656994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/>
          <p:cNvSpPr txBox="1">
            <a:spLocks/>
          </p:cNvSpPr>
          <p:nvPr/>
        </p:nvSpPr>
        <p:spPr>
          <a:xfrm>
            <a:off x="215358" y="-3855"/>
            <a:ext cx="871328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existing conservation areas</a:t>
            </a:r>
          </a:p>
        </p:txBody>
      </p:sp>
    </p:spTree>
    <p:extLst>
      <p:ext uri="{BB962C8B-B14F-4D97-AF65-F5344CB8AC3E}">
        <p14:creationId xmlns:p14="http://schemas.microsoft.com/office/powerpoint/2010/main" val="444964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2" y="10522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94" name="Title 1"/>
          <p:cNvSpPr>
            <a:spLocks noGrp="1"/>
          </p:cNvSpPr>
          <p:nvPr>
            <p:ph type="title"/>
          </p:nvPr>
        </p:nvSpPr>
        <p:spPr>
          <a:xfrm>
            <a:off x="457200" y="-5119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</a:t>
            </a:r>
            <a:r>
              <a:rPr lang="en-US" sz="3600" dirty="0">
                <a:solidFill>
                  <a:srgbClr val="FFFF00"/>
                </a:solidFill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979882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1374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efficiency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49404" y="854973"/>
            <a:ext cx="2608657" cy="4054949"/>
            <a:chOff x="449404" y="854973"/>
            <a:chExt cx="2608657" cy="4054949"/>
          </a:xfrm>
        </p:grpSpPr>
        <p:pic>
          <p:nvPicPr>
            <p:cNvPr id="2050" name="Picture 2" descr="Figure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" t="1307" r="52583" b="51097"/>
            <a:stretch/>
          </p:blipFill>
          <p:spPr bwMode="auto">
            <a:xfrm>
              <a:off x="699632" y="854973"/>
              <a:ext cx="2108200" cy="282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5482" y="3813589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Land value assessments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49404" y="4448257"/>
              <a:ext cx="2608657" cy="461665"/>
              <a:chOff x="457200" y="4448257"/>
              <a:chExt cx="2608657" cy="46166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57200" y="4448257"/>
                <a:ext cx="24453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>
                    <a:latin typeface="+mj-lt"/>
                  </a:rPr>
                  <a:t>Rodewald</a:t>
                </a:r>
                <a:r>
                  <a:rPr lang="en-US" sz="1200" dirty="0">
                    <a:latin typeface="+mj-lt"/>
                  </a:rPr>
                  <a:t> et al. (2019)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DOI:10.1038/s41598-019-52241-2</a:t>
                </a:r>
              </a:p>
            </p:txBody>
          </p:sp>
          <p:pic>
            <p:nvPicPr>
              <p:cNvPr id="8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2810554" y="455351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" name="Group 22"/>
          <p:cNvGrpSpPr/>
          <p:nvPr/>
        </p:nvGrpSpPr>
        <p:grpSpPr>
          <a:xfrm>
            <a:off x="3290444" y="854973"/>
            <a:ext cx="2608657" cy="4054949"/>
            <a:chOff x="3155384" y="854973"/>
            <a:chExt cx="2608657" cy="4054949"/>
          </a:xfrm>
        </p:grpSpPr>
        <p:sp>
          <p:nvSpPr>
            <p:cNvPr id="6" name="TextBox 5"/>
            <p:cNvSpPr txBox="1"/>
            <p:nvPr/>
          </p:nvSpPr>
          <p:spPr>
            <a:xfrm>
              <a:off x="3431012" y="3813589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Human pressure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47431" t="24056" r="31389" b="30944"/>
            <a:stretch/>
          </p:blipFill>
          <p:spPr>
            <a:xfrm>
              <a:off x="3383191" y="854973"/>
              <a:ext cx="2153042" cy="285895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83191" y="2941320"/>
              <a:ext cx="884009" cy="7573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155384" y="4448257"/>
              <a:ext cx="2608657" cy="461665"/>
              <a:chOff x="3155384" y="4448257"/>
              <a:chExt cx="2608657" cy="46166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155384" y="4448257"/>
                <a:ext cx="24453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Schuster et al. (2019)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</a:t>
                </a:r>
                <a:r>
                  <a:rPr lang="en-US" sz="1200" dirty="0"/>
                  <a:t>10.1038/s41467-019-09723-8</a:t>
                </a:r>
                <a:endParaRPr lang="en-US" sz="1200" dirty="0">
                  <a:latin typeface="+mj-lt"/>
                </a:endParaRPr>
              </a:p>
            </p:txBody>
          </p:sp>
          <p:pic>
            <p:nvPicPr>
              <p:cNvPr id="14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5508738" y="455351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6131483" y="854973"/>
            <a:ext cx="2608657" cy="4054949"/>
            <a:chOff x="6131483" y="854973"/>
            <a:chExt cx="2608657" cy="4054949"/>
          </a:xfrm>
        </p:grpSpPr>
        <p:sp>
          <p:nvSpPr>
            <p:cNvPr id="15" name="TextBox 14"/>
            <p:cNvSpPr txBox="1"/>
            <p:nvPr/>
          </p:nvSpPr>
          <p:spPr>
            <a:xfrm>
              <a:off x="6254711" y="3813589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Opportunity cost to commercial fisheries</a:t>
              </a:r>
            </a:p>
          </p:txBody>
        </p:sp>
        <p:pic>
          <p:nvPicPr>
            <p:cNvPr id="2052" name="Picture 4" descr="Extended Data Fig. 1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66"/>
            <a:stretch/>
          </p:blipFill>
          <p:spPr bwMode="auto">
            <a:xfrm>
              <a:off x="6605384" y="854973"/>
              <a:ext cx="1660854" cy="2891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/>
            <p:cNvGrpSpPr/>
            <p:nvPr/>
          </p:nvGrpSpPr>
          <p:grpSpPr>
            <a:xfrm>
              <a:off x="6131483" y="4448257"/>
              <a:ext cx="2608657" cy="461665"/>
              <a:chOff x="6078143" y="4448257"/>
              <a:chExt cx="2608657" cy="46166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078143" y="4448257"/>
                <a:ext cx="24453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Brito-Morales et al. (2022)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DOI:10.1038/s41558-022-01323-7</a:t>
                </a:r>
              </a:p>
            </p:txBody>
          </p:sp>
          <p:pic>
            <p:nvPicPr>
              <p:cNvPr id="18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8431497" y="455351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0498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1" y="1052248"/>
            <a:ext cx="91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+9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94" name="Title 1"/>
          <p:cNvSpPr>
            <a:spLocks noGrp="1"/>
          </p:cNvSpPr>
          <p:nvPr>
            <p:ph type="title"/>
          </p:nvPr>
        </p:nvSpPr>
        <p:spPr>
          <a:xfrm>
            <a:off x="0" y="-51196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Accounting for </a:t>
            </a:r>
            <a:r>
              <a:rPr lang="en-US" sz="2400" dirty="0">
                <a:solidFill>
                  <a:srgbClr val="FFFF00"/>
                </a:solidFill>
              </a:rPr>
              <a:t>adequacy, comprehensiveness, and 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1908104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7875" y="4616212"/>
            <a:ext cx="278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distribution models</a:t>
            </a:r>
          </a:p>
          <a:p>
            <a:endParaRPr lang="en-US" dirty="0"/>
          </a:p>
        </p:txBody>
      </p:sp>
      <p:pic>
        <p:nvPicPr>
          <p:cNvPr id="5128" name="Picture 8" descr="https://ars.els-cdn.com/content/image/1-s2.0-S161713812200108X-gr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8"/>
          <a:stretch/>
        </p:blipFill>
        <p:spPr bwMode="auto">
          <a:xfrm>
            <a:off x="386681" y="2888378"/>
            <a:ext cx="3957955" cy="172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Extended Data Fig.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55"/>
          <a:stretch/>
        </p:blipFill>
        <p:spPr bwMode="auto">
          <a:xfrm>
            <a:off x="338428" y="1175024"/>
            <a:ext cx="4054462" cy="8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610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adequacy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3679" y="2311359"/>
            <a:ext cx="3533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Hanson et al. (2022) DOI:10.1038/s41586-020-2138-7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3097" y="1603939"/>
            <a:ext cx="4567765" cy="756515"/>
            <a:chOff x="467565" y="1577032"/>
            <a:chExt cx="4567765" cy="756515"/>
          </a:xfrm>
        </p:grpSpPr>
        <p:sp>
          <p:nvSpPr>
            <p:cNvPr id="5" name="TextBox 4"/>
            <p:cNvSpPr txBox="1"/>
            <p:nvPr/>
          </p:nvSpPr>
          <p:spPr>
            <a:xfrm>
              <a:off x="467565" y="1964215"/>
              <a:ext cx="4567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 resolution estimates of habitat suitability</a:t>
              </a:r>
            </a:p>
          </p:txBody>
        </p:sp>
        <p:pic>
          <p:nvPicPr>
            <p:cNvPr id="20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4780027" y="1577032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309473" y="4864258"/>
            <a:ext cx="4180640" cy="276999"/>
            <a:chOff x="274364" y="4670015"/>
            <a:chExt cx="4180640" cy="276999"/>
          </a:xfrm>
        </p:grpSpPr>
        <p:sp>
          <p:nvSpPr>
            <p:cNvPr id="10" name="TextBox 9"/>
            <p:cNvSpPr txBox="1"/>
            <p:nvPr/>
          </p:nvSpPr>
          <p:spPr>
            <a:xfrm>
              <a:off x="274364" y="4670015"/>
              <a:ext cx="40976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González-</a:t>
              </a:r>
              <a:r>
                <a:rPr lang="en-US" sz="1200" dirty="0" err="1"/>
                <a:t>Fernández</a:t>
              </a:r>
              <a:r>
                <a:rPr lang="en-US" sz="1200" dirty="0"/>
                <a:t> (2022) DOI:10.1016/j.jnc.2022.126235</a:t>
              </a:r>
            </a:p>
          </p:txBody>
        </p:sp>
        <p:pic>
          <p:nvPicPr>
            <p:cNvPr id="23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4199701" y="4695874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5201444" y="1178760"/>
            <a:ext cx="30357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Policy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Expert thresholds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Statistical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7066" y="63629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Get good data…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4032" y="636290"/>
            <a:ext cx="369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 set meaningful targets!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80690" y="2888378"/>
            <a:ext cx="3621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Hanson et al. (2022) DOI: 10.1038/s41586-020-2138-7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74134" y="3130460"/>
            <a:ext cx="3369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Jung et al. 2021 DOI :10.1038/s41559-021-01528-7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65859" y="1505159"/>
            <a:ext cx="3533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Southee</a:t>
            </a:r>
            <a:r>
              <a:rPr lang="en-US" sz="1200" dirty="0"/>
              <a:t> et al. (2021) DOI: 10.1139/facets-2020-0015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5859" y="1714123"/>
            <a:ext cx="3533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Proctor et al. (2022) DOI: 10.1111/csp2.12771</a:t>
            </a:r>
          </a:p>
        </p:txBody>
      </p:sp>
      <p:pic>
        <p:nvPicPr>
          <p:cNvPr id="33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814464" y="2855260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653747" y="3169943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237158" y="1773100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695152" y="1508354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280689" y="4212699"/>
            <a:ext cx="3765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Taylor et al. (2017) DOI: 10.1371/journal.pone.0169629</a:t>
            </a:r>
          </a:p>
        </p:txBody>
      </p:sp>
      <p:pic>
        <p:nvPicPr>
          <p:cNvPr id="5134" name="Picture 14" descr="Zonation software use and applicati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40" y="4432917"/>
            <a:ext cx="419915" cy="43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99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comprehensiveness</a:t>
            </a:r>
          </a:p>
        </p:txBody>
      </p:sp>
      <p:pic>
        <p:nvPicPr>
          <p:cNvPr id="6146" name="Picture 2" descr="Fig.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68" y="732197"/>
            <a:ext cx="7604079" cy="33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832" y="4127894"/>
            <a:ext cx="836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Amphibians, mammals, birds, reptiles, plants, water provisioning, carbon sequestration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33628" y="4675427"/>
            <a:ext cx="3497358" cy="276999"/>
            <a:chOff x="2669143" y="4675427"/>
            <a:chExt cx="3497358" cy="276999"/>
          </a:xfrm>
        </p:grpSpPr>
        <p:sp>
          <p:nvSpPr>
            <p:cNvPr id="3" name="TextBox 2"/>
            <p:cNvSpPr txBox="1"/>
            <p:nvPr/>
          </p:nvSpPr>
          <p:spPr>
            <a:xfrm>
              <a:off x="2669143" y="4675427"/>
              <a:ext cx="3369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Jung et al. 2021 DOI:10.1038/s41559-021-01528-7</a:t>
              </a:r>
            </a:p>
          </p:txBody>
        </p:sp>
        <p:pic>
          <p:nvPicPr>
            <p:cNvPr id="13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5911198" y="4688356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3794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610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representativeness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31960" y="1156428"/>
            <a:ext cx="3365500" cy="3255751"/>
            <a:chOff x="-203200" y="953468"/>
            <a:chExt cx="3365500" cy="3255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3730" t="24500" r="29642" b="37667"/>
            <a:stretch/>
          </p:blipFill>
          <p:spPr>
            <a:xfrm>
              <a:off x="254000" y="1415342"/>
              <a:ext cx="2552700" cy="22667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203200" y="953468"/>
              <a:ext cx="333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-101600" y="3747554"/>
              <a:ext cx="3263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Hanson et al. (2022) </a:t>
              </a:r>
            </a:p>
            <a:p>
              <a:pPr algn="ctr"/>
              <a:r>
                <a:rPr lang="en-US" sz="1200" dirty="0"/>
                <a:t>DOI: 10.1111/1365-2664.13718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41377" y="669351"/>
            <a:ext cx="3338314" cy="3947724"/>
            <a:chOff x="3135114" y="787096"/>
            <a:chExt cx="3338314" cy="3947724"/>
          </a:xfrm>
        </p:grpSpPr>
        <p:sp>
          <p:nvSpPr>
            <p:cNvPr id="22" name="TextBox 21"/>
            <p:cNvSpPr txBox="1"/>
            <p:nvPr/>
          </p:nvSpPr>
          <p:spPr>
            <a:xfrm>
              <a:off x="3135114" y="787096"/>
              <a:ext cx="333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Species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72321" y="4273155"/>
              <a:ext cx="3263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Domisch</a:t>
              </a:r>
              <a:r>
                <a:rPr lang="en-US" sz="1200" dirty="0"/>
                <a:t> et al. (2019) </a:t>
              </a:r>
            </a:p>
            <a:p>
              <a:pPr algn="ctr"/>
              <a:r>
                <a:rPr lang="en-US" sz="1200" dirty="0"/>
                <a:t>DOI: 10.1111/ddi.12891</a:t>
              </a:r>
            </a:p>
          </p:txBody>
        </p:sp>
      </p:grpSp>
      <p:sp>
        <p:nvSpPr>
          <p:cNvPr id="13" name="Pentagon 12"/>
          <p:cNvSpPr/>
          <p:nvPr/>
        </p:nvSpPr>
        <p:spPr>
          <a:xfrm>
            <a:off x="2195642" y="1248140"/>
            <a:ext cx="564519" cy="2979754"/>
          </a:xfrm>
          <a:prstGeom prst="homePlat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entagon 25"/>
          <p:cNvSpPr/>
          <p:nvPr/>
        </p:nvSpPr>
        <p:spPr>
          <a:xfrm>
            <a:off x="5509862" y="1822990"/>
            <a:ext cx="539658" cy="1905000"/>
          </a:xfrm>
          <a:prstGeom prst="homePlat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-350893" y="787096"/>
            <a:ext cx="2641600" cy="3981485"/>
            <a:chOff x="-350893" y="787096"/>
            <a:chExt cx="2641600" cy="3981485"/>
          </a:xfrm>
        </p:grpSpPr>
        <p:grpSp>
          <p:nvGrpSpPr>
            <p:cNvPr id="12" name="Group 11"/>
            <p:cNvGrpSpPr/>
            <p:nvPr/>
          </p:nvGrpSpPr>
          <p:grpSpPr>
            <a:xfrm>
              <a:off x="-350893" y="787096"/>
              <a:ext cx="2641600" cy="3763582"/>
              <a:chOff x="6502400" y="728470"/>
              <a:chExt cx="2641600" cy="3763582"/>
            </a:xfrm>
          </p:grpSpPr>
          <p:pic>
            <p:nvPicPr>
              <p:cNvPr id="7170" name="Picture 2" descr="Details are in the caption following the imag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06" r="69230"/>
              <a:stretch/>
            </p:blipFill>
            <p:spPr bwMode="auto">
              <a:xfrm>
                <a:off x="7090496" y="1189514"/>
                <a:ext cx="1465407" cy="2748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7090496" y="728470"/>
                <a:ext cx="1435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Ecosystems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502400" y="4030387"/>
                <a:ext cx="264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Flower et al. (2010) </a:t>
                </a:r>
              </a:p>
              <a:p>
                <a:pPr algn="ctr"/>
                <a:r>
                  <a:rPr lang="en-US" sz="1200" dirty="0"/>
                  <a:t>DOI: 10.1111/csp2.158</a:t>
                </a:r>
              </a:p>
            </p:txBody>
          </p:sp>
        </p:grpSp>
        <p:pic>
          <p:nvPicPr>
            <p:cNvPr id="27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714603" y="4517441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7637858" y="4391871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52258" t="17943" r="38064" b="55396"/>
          <a:stretch/>
        </p:blipFill>
        <p:spPr>
          <a:xfrm>
            <a:off x="3298648" y="1105081"/>
            <a:ext cx="1771574" cy="3050329"/>
          </a:xfrm>
          <a:prstGeom prst="rect">
            <a:avLst/>
          </a:prstGeom>
        </p:spPr>
      </p:pic>
      <p:pic>
        <p:nvPicPr>
          <p:cNvPr id="31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3966685" y="4591942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5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282164" y="92154"/>
            <a:ext cx="16908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Observations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33869" y="107022"/>
            <a:ext cx="2180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Statistical models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Objectives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Constraints</a:t>
            </a: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Information</a:t>
            </a: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Priority areas</a:t>
            </a:r>
          </a:p>
        </p:txBody>
      </p:sp>
    </p:spTree>
    <p:extLst>
      <p:ext uri="{BB962C8B-B14F-4D97-AF65-F5344CB8AC3E}">
        <p14:creationId xmlns:p14="http://schemas.microsoft.com/office/powerpoint/2010/main" val="2084959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834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connectivity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09327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38878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968429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737308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545515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14394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60739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845392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19740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528346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257897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987448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756327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564534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33413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79758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864411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638759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256735" y="1083026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7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3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256735" y="3254293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757281" y="1052248"/>
            <a:ext cx="91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+7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+4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</p:spTree>
    <p:extLst>
      <p:ext uri="{BB962C8B-B14F-4D97-AF65-F5344CB8AC3E}">
        <p14:creationId xmlns:p14="http://schemas.microsoft.com/office/powerpoint/2010/main" val="672859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68" y="-108346"/>
            <a:ext cx="8559665" cy="857250"/>
          </a:xfrm>
        </p:spPr>
        <p:txBody>
          <a:bodyPr>
            <a:normAutofit/>
          </a:bodyPr>
          <a:lstStyle/>
          <a:p>
            <a:r>
              <a:rPr lang="en-US" sz="3600" dirty="0"/>
              <a:t>What if connectivity = </a:t>
            </a:r>
            <a:r>
              <a:rPr lang="en-US" sz="3600" dirty="0">
                <a:solidFill>
                  <a:srgbClr val="FFFF00"/>
                </a:solidFill>
              </a:rPr>
              <a:t>1/distance</a:t>
            </a:r>
            <a:r>
              <a:rPr lang="en-US" sz="3600" dirty="0"/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716" y="7736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73326" y="184619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39999" y="1275769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5290" y="778884"/>
            <a:ext cx="163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</a:t>
            </a:r>
            <a:r>
              <a:rPr lang="en-AU" sz="3600" dirty="0">
                <a:solidFill>
                  <a:srgbClr val="FF00FF"/>
                </a:solidFill>
              </a:rPr>
              <a:t>3</a:t>
            </a:r>
            <a:r>
              <a:rPr lang="en-AU" sz="3600" dirty="0"/>
              <a:t>*</a:t>
            </a:r>
            <a:r>
              <a:rPr lang="en-AU" sz="3600" dirty="0">
                <a:solidFill>
                  <a:srgbClr val="FFFF00"/>
                </a:solidFill>
              </a:rPr>
              <a:t>1/5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451367" y="3001113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387715" y="1843463"/>
            <a:ext cx="3235861" cy="2584968"/>
            <a:chOff x="4209306" y="1245600"/>
            <a:chExt cx="4380294" cy="3499200"/>
          </a:xfrm>
        </p:grpSpPr>
        <p:sp>
          <p:nvSpPr>
            <p:cNvPr id="89" name="Rectangle 88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Oval 8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94" name="Oval 93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97" name="Oval 96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1" name="Group 100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cxnSp>
        <p:nvCxnSpPr>
          <p:cNvPr id="118" name="Straight Arrow Connector 117"/>
          <p:cNvCxnSpPr/>
          <p:nvPr/>
        </p:nvCxnSpPr>
        <p:spPr>
          <a:xfrm flipV="1">
            <a:off x="6063475" y="2203893"/>
            <a:ext cx="802219" cy="297648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757362" y="4028628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572638" y="4028628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770986" y="338070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586262" y="338070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751967" y="298059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567243" y="298059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27970" y="3057787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32981" y="3438470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06978" y="3761390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217914" y="3995588"/>
            <a:ext cx="77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1&amp;2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539999" y="7736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386664" y="7736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451367" y="336894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770986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586262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451367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539999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373326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257741" y="184619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257741" y="1275769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225195" y="1306547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225195" y="187696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225195" y="2400463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-1</a:t>
            </a:r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4184846" y="1453296"/>
            <a:ext cx="0" cy="1458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5538769" y="175990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7203353" y="1759904"/>
            <a:ext cx="24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43442" y="2309451"/>
            <a:ext cx="8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5 km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257741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6678" y="4519793"/>
            <a:ext cx="5146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</a:rPr>
              <a:t>Scaling factor: 3 connectivity units = 1 cost unit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555094" y="4558028"/>
            <a:ext cx="282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Beyer et al. (2016) </a:t>
            </a:r>
          </a:p>
          <a:p>
            <a:pPr algn="ctr"/>
            <a:r>
              <a:rPr lang="en-US" sz="1200" dirty="0"/>
              <a:t>DOI:10.1016/j.ecolmodel.2016.02.005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62612" y="737280"/>
            <a:ext cx="3689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just consider islands 1 and 2</a:t>
            </a:r>
          </a:p>
        </p:txBody>
      </p:sp>
    </p:spTree>
    <p:extLst>
      <p:ext uri="{BB962C8B-B14F-4D97-AF65-F5344CB8AC3E}">
        <p14:creationId xmlns:p14="http://schemas.microsoft.com/office/powerpoint/2010/main" val="2230640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35201" y="1608066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01874" y="1037644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13242" y="2762988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387715" y="1678363"/>
            <a:ext cx="3235861" cy="2584968"/>
            <a:chOff x="4209306" y="1245600"/>
            <a:chExt cx="4380294" cy="3499200"/>
          </a:xfrm>
        </p:grpSpPr>
        <p:sp>
          <p:nvSpPr>
            <p:cNvPr id="89" name="Rectangle 88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Oval 8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94" name="Oval 93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97" name="Oval 96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1" name="Group 100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cxnSp>
        <p:nvCxnSpPr>
          <p:cNvPr id="118" name="Straight Arrow Connector 117"/>
          <p:cNvCxnSpPr/>
          <p:nvPr/>
        </p:nvCxnSpPr>
        <p:spPr>
          <a:xfrm flipV="1">
            <a:off x="6063475" y="2038793"/>
            <a:ext cx="802219" cy="297648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519237" y="3790503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334513" y="3790503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532861" y="314258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48137" y="314258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513842" y="274247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329118" y="274247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89845" y="2819662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94856" y="3200345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68853" y="3523265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979789" y="3757463"/>
            <a:ext cx="77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1&amp;2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301874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14853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213242" y="313082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32861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348137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213242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301874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135201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019616" y="1608066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019616" y="1037644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987070" y="1068422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987070" y="163884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987070" y="2162338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-1</a:t>
            </a:r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3946721" y="1215171"/>
            <a:ext cx="0" cy="1458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5538769" y="159480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7203353" y="1594804"/>
            <a:ext cx="24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43442" y="2144351"/>
            <a:ext cx="8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5 km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019616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95300" y="2425235"/>
            <a:ext cx="4419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7778" y="4315051"/>
            <a:ext cx="498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So, </a:t>
            </a:r>
            <a:r>
              <a:rPr lang="en-US" sz="2000" dirty="0">
                <a:solidFill>
                  <a:srgbClr val="FF9900"/>
                </a:solidFill>
              </a:rPr>
              <a:t>+1 variable </a:t>
            </a:r>
            <a:r>
              <a:rPr lang="en-US" sz="2000" dirty="0">
                <a:solidFill>
                  <a:srgbClr val="FFFF00"/>
                </a:solidFill>
              </a:rPr>
              <a:t>and </a:t>
            </a:r>
            <a:r>
              <a:rPr lang="en-US" sz="2000" dirty="0">
                <a:solidFill>
                  <a:srgbClr val="00B050"/>
                </a:solidFill>
              </a:rPr>
              <a:t>+2 constraints </a:t>
            </a:r>
            <a:r>
              <a:rPr lang="en-US" sz="2000" dirty="0">
                <a:solidFill>
                  <a:srgbClr val="FFFF00"/>
                </a:solidFill>
              </a:rPr>
              <a:t>per pair of planning units.. increases problem size a lot!</a:t>
            </a:r>
          </a:p>
        </p:txBody>
      </p:sp>
      <p:sp>
        <p:nvSpPr>
          <p:cNvPr id="71" name="Title 1"/>
          <p:cNvSpPr txBox="1">
            <a:spLocks/>
          </p:cNvSpPr>
          <p:nvPr/>
        </p:nvSpPr>
        <p:spPr>
          <a:xfrm>
            <a:off x="292168" y="-108346"/>
            <a:ext cx="855966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if connectivity = 1/distance?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67165" y="540759"/>
            <a:ext cx="163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9900"/>
                </a:solidFill>
              </a:rPr>
              <a:t>-3*1/5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277" y="1104610"/>
            <a:ext cx="58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(1)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595" y="1673800"/>
            <a:ext cx="6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(2)</a:t>
            </a:r>
          </a:p>
        </p:txBody>
      </p:sp>
      <p:sp>
        <p:nvSpPr>
          <p:cNvPr id="74" name="TextBox 73"/>
          <p:cNvSpPr txBox="1"/>
          <p:nvPr/>
        </p:nvSpPr>
        <p:spPr>
          <a:xfrm flipH="1">
            <a:off x="-2286000" y="14234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62612" y="534080"/>
            <a:ext cx="3689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just consider islands 1 and 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39157" y="4352862"/>
            <a:ext cx="332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E.g., 1k planning = 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~500k extra constraints</a:t>
            </a:r>
          </a:p>
        </p:txBody>
      </p:sp>
    </p:spTree>
    <p:extLst>
      <p:ext uri="{BB962C8B-B14F-4D97-AF65-F5344CB8AC3E}">
        <p14:creationId xmlns:p14="http://schemas.microsoft.com/office/powerpoint/2010/main" val="258580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4500" y="107554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connectivity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2561" y="1028995"/>
            <a:ext cx="4051300" cy="3953894"/>
            <a:chOff x="162561" y="846115"/>
            <a:chExt cx="4051300" cy="3953894"/>
          </a:xfrm>
        </p:grpSpPr>
        <p:pic>
          <p:nvPicPr>
            <p:cNvPr id="4" name="Picture 2" descr="Details are in the caption following the imag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61" y="846115"/>
              <a:ext cx="4051300" cy="358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357164" y="4523010"/>
              <a:ext cx="3662094" cy="276999"/>
              <a:chOff x="162561" y="4523010"/>
              <a:chExt cx="3662094" cy="276999"/>
            </a:xfrm>
          </p:grpSpPr>
          <p:pic>
            <p:nvPicPr>
              <p:cNvPr id="7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3569352" y="453593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162561" y="4523010"/>
                <a:ext cx="34213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Hanson</a:t>
                </a:r>
                <a:r>
                  <a:rPr lang="en-US" sz="1200" dirty="0">
                    <a:latin typeface="+mj-lt"/>
                  </a:rPr>
                  <a:t> et al. (2022) DOI:10.1111/1365-2664.14251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261316" y="1028995"/>
            <a:ext cx="3669323" cy="3676895"/>
            <a:chOff x="5261316" y="846115"/>
            <a:chExt cx="3669323" cy="3676895"/>
          </a:xfrm>
        </p:grpSpPr>
        <p:grpSp>
          <p:nvGrpSpPr>
            <p:cNvPr id="12" name="Group 11"/>
            <p:cNvGrpSpPr/>
            <p:nvPr/>
          </p:nvGrpSpPr>
          <p:grpSpPr>
            <a:xfrm>
              <a:off x="5506267" y="846115"/>
              <a:ext cx="3179420" cy="3175797"/>
              <a:chOff x="5614060" y="846115"/>
              <a:chExt cx="3179420" cy="3175797"/>
            </a:xfrm>
          </p:grpSpPr>
          <p:pic>
            <p:nvPicPr>
              <p:cNvPr id="4098" name="Picture 2" descr="https://ars.els-cdn.com/content/image/1-s2.0-S2666166721005888-gr1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39" r="61189" b="1280"/>
              <a:stretch/>
            </p:blipFill>
            <p:spPr bwMode="auto">
              <a:xfrm>
                <a:off x="5614060" y="846115"/>
                <a:ext cx="1264374" cy="3175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https://ars.els-cdn.com/content/image/1-s2.0-S2666166721005888-gr2.jp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432" t="2070" b="2147"/>
              <a:stretch/>
            </p:blipFill>
            <p:spPr bwMode="auto">
              <a:xfrm>
                <a:off x="6878434" y="846115"/>
                <a:ext cx="1915046" cy="3175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5261316" y="4061345"/>
              <a:ext cx="3669323" cy="461665"/>
              <a:chOff x="5261316" y="4061345"/>
              <a:chExt cx="3669323" cy="46166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261316" y="4061345"/>
                <a:ext cx="366932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Carroll (2021)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DOI:10.1016/j.xpro.2021.100882</a:t>
                </a:r>
              </a:p>
            </p:txBody>
          </p:sp>
          <p:pic>
            <p:nvPicPr>
              <p:cNvPr id="11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8166646" y="4166607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36594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15128"/>
            <a:ext cx="8229600" cy="857250"/>
          </a:xfrm>
        </p:spPr>
        <p:txBody>
          <a:bodyPr/>
          <a:lstStyle/>
          <a:p>
            <a:r>
              <a:rPr lang="en-US" dirty="0"/>
              <a:t>Other stuff too!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63842" y="1190660"/>
            <a:ext cx="2420986" cy="2744800"/>
            <a:chOff x="263842" y="911260"/>
            <a:chExt cx="2420986" cy="2744800"/>
          </a:xfrm>
        </p:grpSpPr>
        <p:sp>
          <p:nvSpPr>
            <p:cNvPr id="5" name="TextBox 4"/>
            <p:cNvSpPr txBox="1"/>
            <p:nvPr/>
          </p:nvSpPr>
          <p:spPr>
            <a:xfrm>
              <a:off x="433546" y="2808861"/>
              <a:ext cx="2003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Spatially contiguity</a:t>
              </a:r>
            </a:p>
          </p:txBody>
        </p:sp>
        <p:pic>
          <p:nvPicPr>
            <p:cNvPr id="1030" name="Picture 6" descr="https://ars.els-cdn.com/content/image/1-s2.0-S1872203213000450-gr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02" y="911260"/>
              <a:ext cx="2003266" cy="1863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63842" y="3164238"/>
              <a:ext cx="2420986" cy="491822"/>
              <a:chOff x="335389" y="3113129"/>
              <a:chExt cx="2420986" cy="4918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35389" y="3143286"/>
                <a:ext cx="242098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Wang and </a:t>
                </a:r>
                <a:r>
                  <a:rPr lang="en-US" sz="1200" dirty="0" err="1"/>
                  <a:t>Önal</a:t>
                </a:r>
                <a:r>
                  <a:rPr lang="en-US" sz="1200" dirty="0"/>
                  <a:t> (2013) </a:t>
                </a:r>
              </a:p>
              <a:p>
                <a:pPr algn="ctr"/>
                <a:r>
                  <a:rPr lang="en-US" sz="1200" dirty="0"/>
                  <a:t>DOI: 10.1016/j.chnaes.2013.07.004</a:t>
                </a:r>
              </a:p>
            </p:txBody>
          </p:sp>
          <p:pic>
            <p:nvPicPr>
              <p:cNvPr id="13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2366640" y="311312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2461418" y="1055056"/>
            <a:ext cx="3735387" cy="3867104"/>
            <a:chOff x="2461418" y="1055056"/>
            <a:chExt cx="3735387" cy="3867104"/>
          </a:xfrm>
        </p:grpSpPr>
        <p:pic>
          <p:nvPicPr>
            <p:cNvPr id="1028" name="Picture 4" descr="Fig.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922" y="1055056"/>
              <a:ext cx="2880379" cy="2977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792411" y="4078296"/>
              <a:ext cx="307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Multiple management zones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61418" y="4460495"/>
              <a:ext cx="3735387" cy="461665"/>
              <a:chOff x="2871946" y="4154595"/>
              <a:chExt cx="3735387" cy="46166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871946" y="4154595"/>
                <a:ext cx="37353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/>
                  <a:t>Boussarie</a:t>
                </a:r>
                <a:r>
                  <a:rPr lang="en-US" sz="1200" dirty="0"/>
                  <a:t> et al. (2023) </a:t>
                </a:r>
              </a:p>
              <a:p>
                <a:pPr algn="ctr"/>
                <a:r>
                  <a:rPr lang="en-US" sz="1200" dirty="0"/>
                  <a:t>DOI: 10.1016/j.jenvman.2023.117857</a:t>
                </a:r>
              </a:p>
            </p:txBody>
          </p:sp>
          <p:pic>
            <p:nvPicPr>
              <p:cNvPr id="14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5978554" y="4237273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Group 14"/>
          <p:cNvGrpSpPr/>
          <p:nvPr/>
        </p:nvGrpSpPr>
        <p:grpSpPr>
          <a:xfrm>
            <a:off x="5524708" y="1190660"/>
            <a:ext cx="3735387" cy="2467353"/>
            <a:chOff x="5524708" y="933033"/>
            <a:chExt cx="3735387" cy="24673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28472" t="29833" r="13958" b="18167"/>
            <a:stretch/>
          </p:blipFill>
          <p:spPr>
            <a:xfrm>
              <a:off x="6052535" y="933033"/>
              <a:ext cx="2938777" cy="165904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665943" y="2624195"/>
              <a:ext cx="193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 portfolios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524708" y="2938721"/>
              <a:ext cx="3735387" cy="461665"/>
              <a:chOff x="-557054" y="3118364"/>
              <a:chExt cx="3735387" cy="46166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-557054" y="3118364"/>
                <a:ext cx="37353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Brunel et al. (2022) </a:t>
                </a:r>
              </a:p>
              <a:p>
                <a:pPr algn="ctr"/>
                <a:r>
                  <a:rPr lang="en-US" sz="1200" dirty="0"/>
                  <a:t>DOI: 10.1007/s10666-022-09862-1</a:t>
                </a:r>
              </a:p>
            </p:txBody>
          </p:sp>
          <p:pic>
            <p:nvPicPr>
              <p:cNvPr id="21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2436812" y="3178193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45957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00" y="15418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5200" y="1310400"/>
            <a:ext cx="532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Human readable code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your problem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it fast!</a:t>
            </a:r>
          </a:p>
        </p:txBody>
      </p:sp>
    </p:spTree>
    <p:extLst>
      <p:ext uri="{BB962C8B-B14F-4D97-AF65-F5344CB8AC3E}">
        <p14:creationId xmlns:p14="http://schemas.microsoft.com/office/powerpoint/2010/main" val="405771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597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597" y="1947081"/>
            <a:ext cx="2773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 use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formulation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6340" y="1341058"/>
            <a:ext cx="2907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to solver</a:t>
            </a: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</a:t>
            </a:r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3707629" y="1552712"/>
            <a:ext cx="1689668" cy="1017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179792" y="1664224"/>
            <a:ext cx="2176548" cy="60602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 flipV="1">
            <a:off x="4490792" y="1936684"/>
            <a:ext cx="1089255" cy="15651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56493" y="117147"/>
            <a:ext cx="5247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Package workflow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6597" y="2562860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Economic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cxnSp>
        <p:nvCxnSpPr>
          <p:cNvPr id="30" name="Straight Arrow Connector 29"/>
          <p:cNvCxnSpPr>
            <a:stCxn id="28" idx="3"/>
          </p:cNvCxnSpPr>
          <p:nvPr/>
        </p:nvCxnSpPr>
        <p:spPr>
          <a:xfrm flipV="1">
            <a:off x="3334771" y="1857375"/>
            <a:ext cx="2062526" cy="10286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3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4683211" y="1210962"/>
            <a:ext cx="4253464" cy="3719384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597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597" y="1947081"/>
            <a:ext cx="2773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 use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formulation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6340" y="1341058"/>
            <a:ext cx="2907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to solver</a:t>
            </a: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</a:t>
            </a:r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3707629" y="1552712"/>
            <a:ext cx="1689668" cy="1017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179792" y="1664224"/>
            <a:ext cx="2176548" cy="60602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 flipV="1">
            <a:off x="4490792" y="1936684"/>
            <a:ext cx="1089255" cy="15651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66" y="1658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56493" y="117147"/>
            <a:ext cx="5247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Package workflow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6597" y="2562860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Economic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334771" y="1857375"/>
            <a:ext cx="2062526" cy="10286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21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4683211" y="1210962"/>
            <a:ext cx="4253464" cy="3719384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597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597" y="1947081"/>
            <a:ext cx="2773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 use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formulation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6340" y="1341058"/>
            <a:ext cx="2907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to solver</a:t>
            </a: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</a:t>
            </a:r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3707629" y="1552712"/>
            <a:ext cx="1689668" cy="1017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179792" y="1664224"/>
            <a:ext cx="2176548" cy="60602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 flipV="1">
            <a:off x="4490792" y="1936684"/>
            <a:ext cx="1089255" cy="15651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0" idx="1"/>
          </p:cNvCxnSpPr>
          <p:nvPr/>
        </p:nvCxnSpPr>
        <p:spPr>
          <a:xfrm rot="5400000" flipH="1">
            <a:off x="2264648" y="1643753"/>
            <a:ext cx="1292662" cy="5008764"/>
          </a:xfrm>
          <a:prstGeom prst="bentConnector4">
            <a:avLst>
              <a:gd name="adj1" fmla="val -17684"/>
              <a:gd name="adj2" fmla="val 104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5400000" flipH="1">
            <a:off x="3576468" y="341458"/>
            <a:ext cx="1292662" cy="7613354"/>
          </a:xfrm>
          <a:prstGeom prst="bentConnector4">
            <a:avLst>
              <a:gd name="adj1" fmla="val -17684"/>
              <a:gd name="adj2" fmla="val 10300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7" idx="2"/>
            <a:endCxn id="3" idx="1"/>
          </p:cNvCxnSpPr>
          <p:nvPr/>
        </p:nvCxnSpPr>
        <p:spPr>
          <a:xfrm rot="5400000" flipH="1">
            <a:off x="1347493" y="726598"/>
            <a:ext cx="3139998" cy="4995739"/>
          </a:xfrm>
          <a:prstGeom prst="bentConnector4">
            <a:avLst>
              <a:gd name="adj1" fmla="val -7280"/>
              <a:gd name="adj2" fmla="val 104576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0800000">
            <a:off x="410099" y="2911772"/>
            <a:ext cx="7609853" cy="2130175"/>
          </a:xfrm>
          <a:prstGeom prst="bentConnector3">
            <a:avLst>
              <a:gd name="adj1" fmla="val 10282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66" y="1658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56493" y="117147"/>
            <a:ext cx="5247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Package workflow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6597" y="2562860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Economic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cxnSp>
        <p:nvCxnSpPr>
          <p:cNvPr id="37" name="Elbow Connector 36"/>
          <p:cNvCxnSpPr/>
          <p:nvPr/>
        </p:nvCxnSpPr>
        <p:spPr>
          <a:xfrm rot="10800000">
            <a:off x="418504" y="2270247"/>
            <a:ext cx="7643871" cy="2771698"/>
          </a:xfrm>
          <a:prstGeom prst="bentConnector3">
            <a:avLst>
              <a:gd name="adj1" fmla="val 102991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34771" y="1857375"/>
            <a:ext cx="2062526" cy="10286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81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3148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 &lt;-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AU" sz="18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problem(areas, feats)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Mental model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6000" y="1783351"/>
            <a:ext cx="4013100" cy="31315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 &lt;-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AU" sz="18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objective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constraints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penalties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decision type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solution &lt;- solve(problem)</a:t>
            </a:r>
          </a:p>
        </p:txBody>
      </p:sp>
    </p:spTree>
    <p:extLst>
      <p:ext uri="{BB962C8B-B14F-4D97-AF65-F5344CB8AC3E}">
        <p14:creationId xmlns:p14="http://schemas.microsoft.com/office/powerpoint/2010/main" val="342878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33871" y="107022"/>
            <a:ext cx="2180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Statistical models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Objectives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Constraints</a:t>
            </a: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Information</a:t>
            </a: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1" name="Freeform 80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Freeform 81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>
                <a:solidFill>
                  <a:srgbClr val="B3FFD0"/>
                </a:solidFill>
              </a:rPr>
              <a:t>outcome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Priority areas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237732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82164" y="92154"/>
            <a:ext cx="16908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534182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problem(</a:t>
            </a: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tas_pu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tas_features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"cost")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add_min_set_objective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add_relative_targets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(0.1) %&gt;%    </a:t>
            </a: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add_locked_in_constraints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("in")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add_locked_out_constraints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("out")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add_boundary_penalties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(0.01, 0.5)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add_binary_decisions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add_gurobi_solver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(gap = 0) %&gt;% solve()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r="18842"/>
          <a:stretch/>
        </p:blipFill>
        <p:spPr>
          <a:xfrm>
            <a:off x="5954400" y="1338214"/>
            <a:ext cx="3117925" cy="35545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613860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" y="1050906"/>
            <a:ext cx="9056871" cy="3197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765" y="4478400"/>
            <a:ext cx="840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1.5 million planning units &amp; 22,644 species: 76 minutes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3579"/>
            <a:ext cx="8229600" cy="857250"/>
          </a:xfrm>
        </p:spPr>
        <p:txBody>
          <a:bodyPr/>
          <a:lstStyle/>
          <a:p>
            <a:r>
              <a:rPr lang="en-AU" dirty="0"/>
              <a:t>Solve it fast!</a:t>
            </a:r>
          </a:p>
        </p:txBody>
      </p:sp>
      <p:pic>
        <p:nvPicPr>
          <p:cNvPr id="5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420853" y="4478400"/>
            <a:ext cx="53189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1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230070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2"/>
          <a:stretch/>
        </p:blipFill>
        <p:spPr>
          <a:xfrm>
            <a:off x="1136250" y="4284804"/>
            <a:ext cx="670140" cy="667801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34840" y="845836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62506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84098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332778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338658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240546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242454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210198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91378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3"/>
          <a:stretch/>
        </p:blipFill>
        <p:spPr>
          <a:xfrm>
            <a:off x="3436143" y="4230973"/>
            <a:ext cx="2278380" cy="775464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542760" y="820262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338658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84098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332778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202386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204294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210198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91378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63586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243390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60310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E4A5BC-6D66-415A-B0AD-F10B1B0E035F}"/>
              </a:ext>
            </a:extLst>
          </p:cNvPr>
          <p:cNvGrpSpPr/>
          <p:nvPr/>
        </p:nvGrpSpPr>
        <p:grpSpPr>
          <a:xfrm>
            <a:off x="7813626" y="4297238"/>
            <a:ext cx="955576" cy="747801"/>
            <a:chOff x="6871320" y="4100940"/>
            <a:chExt cx="1225967" cy="959400"/>
          </a:xfrm>
        </p:grpSpPr>
        <p:sp>
          <p:nvSpPr>
            <p:cNvPr id="525" name="CustomShape 22"/>
            <p:cNvSpPr/>
            <p:nvPr/>
          </p:nvSpPr>
          <p:spPr>
            <a:xfrm>
              <a:off x="6874007" y="4100940"/>
              <a:ext cx="1223280" cy="959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27" name="Picture 8"/>
            <p:cNvPicPr/>
            <p:nvPr/>
          </p:nvPicPr>
          <p:blipFill rotWithShape="1">
            <a:blip r:embed="rId4"/>
            <a:srcRect t="25951" b="24004"/>
            <a:stretch/>
          </p:blipFill>
          <p:spPr>
            <a:xfrm>
              <a:off x="6871320" y="4153405"/>
              <a:ext cx="1223280" cy="3599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8" name="Picture 10"/>
            <p:cNvPicPr/>
            <p:nvPr/>
          </p:nvPicPr>
          <p:blipFill rotWithShape="1">
            <a:blip r:embed="rId5"/>
            <a:srcRect l="18120" r="13742" b="12233"/>
            <a:stretch/>
          </p:blipFill>
          <p:spPr>
            <a:xfrm>
              <a:off x="6967393" y="4545147"/>
              <a:ext cx="435894" cy="4489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9" name="Picture 12"/>
            <p:cNvPicPr/>
            <p:nvPr/>
          </p:nvPicPr>
          <p:blipFill>
            <a:blip r:embed="rId6"/>
            <a:stretch/>
          </p:blipFill>
          <p:spPr>
            <a:xfrm>
              <a:off x="7525853" y="4504824"/>
              <a:ext cx="523800" cy="523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30" name="CustomShape 24"/>
          <p:cNvSpPr/>
          <p:nvPr/>
        </p:nvSpPr>
        <p:spPr>
          <a:xfrm>
            <a:off x="6263640" y="898903"/>
            <a:ext cx="2603280" cy="526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Exact algorithms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84098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332778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338658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69194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7110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210198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91378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66106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240330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215346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135372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Estimate of best solution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202890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83198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95C6CEF8-E409-417D-9C44-19A72013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604" y="4137660"/>
            <a:ext cx="826975" cy="94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89351" y="143422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Guaranteed quality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7241725" y="4469854"/>
            <a:ext cx="535506" cy="3048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3996" y="1634876"/>
            <a:ext cx="3545840" cy="857250"/>
          </a:xfrm>
        </p:spPr>
        <p:txBody>
          <a:bodyPr>
            <a:normAutofit fontScale="90000"/>
          </a:bodyPr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Solve </a:t>
            </a:r>
            <a:br>
              <a:rPr lang="en-AU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efficiently</a:t>
            </a:r>
            <a:br>
              <a:rPr lang="en-AU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br>
              <a:rPr lang="en-AU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06BC0-551C-424A-9FF3-AE5B8B32DA5D}"/>
              </a:ext>
            </a:extLst>
          </p:cNvPr>
          <p:cNvSpPr txBox="1"/>
          <p:nvPr/>
        </p:nvSpPr>
        <p:spPr>
          <a:xfrm>
            <a:off x="4003040" y="4759376"/>
            <a:ext cx="51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Schuster et al. (2020) </a:t>
            </a:r>
            <a:r>
              <a:rPr kumimoji="0" lang="en-AU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PeerJ</a:t>
            </a: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DOI:10.7717/peerj.9258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3D53CB4-349B-3B8F-36EB-2B6A93C9F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6" y="77746"/>
            <a:ext cx="5498375" cy="46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58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5587-8333-A4C2-CA80-07752C32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47D33-1D4C-11CA-79D2-397B3CD29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9289"/>
            <a:ext cx="8229600" cy="3737370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pPr marL="0" indent="0">
              <a:buNone/>
            </a:pPr>
            <a:r>
              <a:rPr lang="en-CA" b="1"/>
              <a:t>The catch: for complex problems, open-source solvers are a lot slower than </a:t>
            </a:r>
            <a:r>
              <a:rPr lang="en-CA" b="1" err="1"/>
              <a:t>Gurobi</a:t>
            </a:r>
            <a:r>
              <a:rPr lang="en-CA" b="1"/>
              <a:t> and IBM CPLEX</a:t>
            </a:r>
            <a:br>
              <a:rPr lang="en-CA" b="1"/>
            </a:br>
            <a:r>
              <a:rPr lang="en-CA" sz="1900" b="1"/>
              <a:t>(</a:t>
            </a:r>
            <a:r>
              <a:rPr lang="en-CA" sz="1900" b="1">
                <a:hlinkClick r:id="rId2"/>
              </a:rPr>
              <a:t>https://prioritizr.net/articles/solver_benchmarks.html</a:t>
            </a:r>
            <a:r>
              <a:rPr lang="en-CA" sz="1900" b="1"/>
              <a:t>)</a:t>
            </a:r>
            <a:r>
              <a:rPr lang="en-CA" b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A174B-BF6A-74FD-E50F-C4D799C08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46" y="109126"/>
            <a:ext cx="6280795" cy="36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81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A420-14C9-D252-7096-86C30A39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CC16A-A2D3-01C4-2947-3C1FB9F84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E5A95-52F5-B937-9437-177AA365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3" y="1392721"/>
            <a:ext cx="6828793" cy="23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5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110" y="206010"/>
            <a:ext cx="8228520" cy="856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5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Optimizing the conservation of migratory species over their full annual cycle         </a:t>
            </a:r>
            <a:r>
              <a:rPr kumimoji="0" lang="en-US" sz="2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	</a:t>
            </a:r>
            <a:endParaRPr kumimoji="0" lang="en-CA" sz="24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8" name="Content Placeholder 4_1"/>
          <p:cNvPicPr/>
          <p:nvPr/>
        </p:nvPicPr>
        <p:blipFill>
          <a:blip r:embed="rId2"/>
          <a:stretch/>
        </p:blipFill>
        <p:spPr>
          <a:xfrm>
            <a:off x="613272" y="1010622"/>
            <a:ext cx="4057020" cy="40570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9" name="CustomShape 2"/>
          <p:cNvSpPr/>
          <p:nvPr/>
        </p:nvSpPr>
        <p:spPr>
          <a:xfrm>
            <a:off x="4916160" y="1315711"/>
            <a:ext cx="3527280" cy="2007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117 species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73 million km</a:t>
            </a:r>
            <a:r>
              <a:rPr kumimoji="0" lang="en-US" sz="1800" b="0" i="0" u="none" strike="noStrike" kern="1200" cap="none" spc="-1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2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1.7 million unique locations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14 million checklists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≤ 30,420 features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1.05 million planning units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0" name="Picture 2_3" descr="logo_large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281148" y="3380930"/>
            <a:ext cx="648424" cy="744856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4916160" y="3817800"/>
            <a:ext cx="2288520" cy="345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Analysis powered by: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916160" y="4783590"/>
            <a:ext cx="4570830" cy="284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3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Schuster et al. (2019) Nature Communications</a:t>
            </a:r>
            <a:endParaRPr kumimoji="0" lang="en-CA" sz="1403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5B1A3-E246-09B1-A989-7A469EA9C02A}"/>
              </a:ext>
            </a:extLst>
          </p:cNvPr>
          <p:cNvGrpSpPr>
            <a:grpSpLocks noChangeAspect="1"/>
          </p:cNvGrpSpPr>
          <p:nvPr/>
        </p:nvGrpSpPr>
        <p:grpSpPr>
          <a:xfrm>
            <a:off x="6893816" y="4059196"/>
            <a:ext cx="1423087" cy="761566"/>
            <a:chOff x="693892" y="1170501"/>
            <a:chExt cx="2941585" cy="17303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D356D8B-BBD5-9AC2-5744-00224792B44B}"/>
                </a:ext>
              </a:extLst>
            </p:cNvPr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4" name="Picture 8" descr="Image result for gurobi">
              <a:extLst>
                <a:ext uri="{FF2B5EF4-FFF2-40B4-BE49-F238E27FC236}">
                  <a16:creationId xmlns:a16="http://schemas.microsoft.com/office/drawing/2014/main" id="{6058A9A2-F163-8A6D-016B-B72D03D04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picture containing tree, outdoor, sky, nature&#10;&#10;Description automatically generated">
            <a:extLst>
              <a:ext uri="{FF2B5EF4-FFF2-40B4-BE49-F238E27FC236}">
                <a16:creationId xmlns:a16="http://schemas.microsoft.com/office/drawing/2014/main" id="{12CF1C06-2368-252F-D489-C88B782597D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" b="13372"/>
          <a:stretch/>
        </p:blipFill>
        <p:spPr>
          <a:xfrm>
            <a:off x="1" y="7"/>
            <a:ext cx="9143999" cy="5143493"/>
          </a:xfrm>
          <a:prstGeom prst="rect">
            <a:avLst/>
          </a:prstGeom>
        </p:spPr>
      </p:pic>
      <p:sp>
        <p:nvSpPr>
          <p:cNvPr id="25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59681-188B-3F8E-A5E6-FC3643BED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649" y="1539933"/>
            <a:ext cx="7543800" cy="15259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050">
                <a:solidFill>
                  <a:srgbClr val="FFFFFF"/>
                </a:solidFill>
                <a:latin typeface="Franklin Gothic Demi" panose="020B0703020102020204" pitchFamily="34" charset="0"/>
              </a:rPr>
              <a:t>Conservation Decision Making Framework</a:t>
            </a:r>
            <a:endParaRPr lang="en-US" sz="3000">
              <a:solidFill>
                <a:srgbClr val="FFFFFF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E1064C1-D2C7-1BCA-9564-A3862322B4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67" y="258664"/>
            <a:ext cx="1322964" cy="102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66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sky, nature&#10;&#10;Description automatically generated">
            <a:extLst>
              <a:ext uri="{FF2B5EF4-FFF2-40B4-BE49-F238E27FC236}">
                <a16:creationId xmlns:a16="http://schemas.microsoft.com/office/drawing/2014/main" id="{575A181F-320E-C8AE-ECFC-3C62B56A5B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7772"/>
            <a:ext cx="9144000" cy="610250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087A87-22EF-BF8A-5E35-EF3F25E642FC}"/>
              </a:ext>
            </a:extLst>
          </p:cNvPr>
          <p:cNvSpPr/>
          <p:nvPr/>
        </p:nvSpPr>
        <p:spPr>
          <a:xfrm>
            <a:off x="1931789" y="1083663"/>
            <a:ext cx="2062840" cy="104570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 dirty="0">
                <a:solidFill>
                  <a:prstClr val="white"/>
                </a:solidFill>
                <a:latin typeface="Verdana Pro Light" panose="020B0304030504040204" pitchFamily="34" charset="0"/>
              </a:rPr>
              <a:t>Biodiversity</a:t>
            </a:r>
            <a:endParaRPr lang="en-CA" b="1" dirty="0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FE33AE-5F9F-196A-F82C-6FA0220FDC02}"/>
              </a:ext>
            </a:extLst>
          </p:cNvPr>
          <p:cNvSpPr/>
          <p:nvPr/>
        </p:nvSpPr>
        <p:spPr>
          <a:xfrm>
            <a:off x="5698701" y="3036750"/>
            <a:ext cx="1907883" cy="97328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>
                <a:solidFill>
                  <a:prstClr val="white"/>
                </a:solidFill>
                <a:latin typeface="Verdana Pro Light" panose="020B0304030504040204" pitchFamily="34" charset="0"/>
              </a:rPr>
              <a:t>Invasives</a:t>
            </a:r>
            <a:endParaRPr lang="en-CA" b="1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852CE7-E9DA-B054-4BE1-E696DCBA4FF7}"/>
              </a:ext>
            </a:extLst>
          </p:cNvPr>
          <p:cNvSpPr/>
          <p:nvPr/>
        </p:nvSpPr>
        <p:spPr>
          <a:xfrm>
            <a:off x="3446682" y="2048898"/>
            <a:ext cx="2190998" cy="104570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>
                <a:solidFill>
                  <a:prstClr val="white"/>
                </a:solidFill>
                <a:latin typeface="Verdana Pro Light" panose="020B0304030504040204" pitchFamily="34" charset="0"/>
              </a:rPr>
              <a:t>Connectivity</a:t>
            </a:r>
            <a:endParaRPr lang="en-CA" b="1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849AB27-437F-5A0F-0F8C-3E7B03E26ACE}"/>
              </a:ext>
            </a:extLst>
          </p:cNvPr>
          <p:cNvSpPr/>
          <p:nvPr/>
        </p:nvSpPr>
        <p:spPr>
          <a:xfrm>
            <a:off x="1587885" y="3095604"/>
            <a:ext cx="2062840" cy="10457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>
                <a:solidFill>
                  <a:prstClr val="white"/>
                </a:solidFill>
                <a:latin typeface="Verdana Pro Light" panose="020B0304030504040204" pitchFamily="34" charset="0"/>
              </a:rPr>
              <a:t>Climate</a:t>
            </a:r>
            <a:endParaRPr lang="en-CA" b="1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3EB239-5BAD-0C6C-5A3E-3045B5003592}"/>
              </a:ext>
            </a:extLst>
          </p:cNvPr>
          <p:cNvSpPr/>
          <p:nvPr/>
        </p:nvSpPr>
        <p:spPr>
          <a:xfrm>
            <a:off x="3652917" y="4016556"/>
            <a:ext cx="1907883" cy="97328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>
                <a:solidFill>
                  <a:prstClr val="white"/>
                </a:solidFill>
                <a:latin typeface="Verdana Pro Light" panose="020B0304030504040204" pitchFamily="34" charset="0"/>
              </a:rPr>
              <a:t>Land Use</a:t>
            </a:r>
            <a:endParaRPr lang="en-CA" b="1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8F8E5B-46F6-2B45-9E59-BF7CD337A553}"/>
              </a:ext>
            </a:extLst>
          </p:cNvPr>
          <p:cNvSpPr/>
          <p:nvPr/>
        </p:nvSpPr>
        <p:spPr>
          <a:xfrm>
            <a:off x="4871573" y="1094391"/>
            <a:ext cx="2062840" cy="104570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>
                <a:solidFill>
                  <a:prstClr val="white"/>
                </a:solidFill>
                <a:latin typeface="Verdana Pro Light" panose="020B0304030504040204" pitchFamily="34" charset="0"/>
              </a:rPr>
              <a:t>People</a:t>
            </a:r>
            <a:endParaRPr lang="en-CA" b="1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0174A87-656E-D51D-D462-3A07E5E65CFE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Resilient Landscapes</a:t>
            </a:r>
            <a:endParaRPr kumimoji="0" lang="en-CA" sz="4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591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 animBg="1"/>
      <p:bldP spid="3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455B7-823C-F747-9024-99F78000C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262" y="910429"/>
            <a:ext cx="303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Planning units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47" name="Rectangle 46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6257784" y="3791251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Oval 51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Oval 7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Oval 66"/>
            <p:cNvSpPr/>
            <p:nvPr/>
          </p:nvSpPr>
          <p:spPr>
            <a:xfrm>
              <a:off x="6595012" y="2995200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5" name="Oval 64"/>
            <p:cNvSpPr/>
            <p:nvPr/>
          </p:nvSpPr>
          <p:spPr>
            <a:xfrm>
              <a:off x="7625944" y="3780880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" name="Oval 61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3251536" y="1281401"/>
            <a:ext cx="1651976" cy="66878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88069" y="1692279"/>
            <a:ext cx="322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Discrete places for conservation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planning unit is managed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Commonly include land parcels, islands, spatial grid cells</a:t>
            </a:r>
          </a:p>
        </p:txBody>
      </p:sp>
    </p:spTree>
    <p:extLst>
      <p:ext uri="{BB962C8B-B14F-4D97-AF65-F5344CB8AC3E}">
        <p14:creationId xmlns:p14="http://schemas.microsoft.com/office/powerpoint/2010/main" val="109903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B4A7-4893-125F-C02C-E0D65BC2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Where to work?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95F8-51C8-07B2-75BB-4936B356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6804"/>
            <a:ext cx="7886700" cy="3263504"/>
          </a:xfrm>
        </p:spPr>
        <p:txBody>
          <a:bodyPr/>
          <a:lstStyle/>
          <a:p>
            <a:r>
              <a:rPr lang="en-CA"/>
              <a:t>Resilient landscapes must include:</a:t>
            </a:r>
          </a:p>
          <a:p>
            <a:pPr lvl="1"/>
            <a:r>
              <a:rPr lang="en-CA"/>
              <a:t>the full range of Biodiveristy,</a:t>
            </a:r>
          </a:p>
          <a:p>
            <a:pPr lvl="1"/>
            <a:r>
              <a:rPr lang="en-CA"/>
              <a:t>in a sufficiently large area,</a:t>
            </a:r>
          </a:p>
          <a:p>
            <a:pPr lvl="1"/>
            <a:r>
              <a:rPr lang="en-CA"/>
              <a:t>areas connected to each other</a:t>
            </a:r>
          </a:p>
          <a:p>
            <a:pPr lvl="1"/>
            <a:r>
              <a:rPr lang="en-CA"/>
              <a:t>protected areas that are effectively managed</a:t>
            </a:r>
          </a:p>
          <a:p>
            <a:pPr lvl="1"/>
            <a:endParaRPr lang="en-CA"/>
          </a:p>
          <a:p>
            <a:r>
              <a:rPr lang="en-CA"/>
              <a:t>Canada is a big country with a lot of species.  Where should we work?</a:t>
            </a:r>
          </a:p>
        </p:txBody>
      </p:sp>
    </p:spTree>
    <p:extLst>
      <p:ext uri="{BB962C8B-B14F-4D97-AF65-F5344CB8AC3E}">
        <p14:creationId xmlns:p14="http://schemas.microsoft.com/office/powerpoint/2010/main" val="1872240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16EE5C-2A21-8739-0F65-936DCAAB8E61}"/>
              </a:ext>
            </a:extLst>
          </p:cNvPr>
          <p:cNvSpPr txBox="1">
            <a:spLocks/>
          </p:cNvSpPr>
          <p:nvPr/>
        </p:nvSpPr>
        <p:spPr>
          <a:xfrm>
            <a:off x="295847" y="222758"/>
            <a:ext cx="7886700" cy="874909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rmAutofit fontScale="975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33862B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solidFill>
                  <a:srgbClr val="2D90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CARE at the Landscape level </a:t>
            </a:r>
            <a:br>
              <a:rPr lang="en-US" dirty="0">
                <a:solidFill>
                  <a:srgbClr val="2D903C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rgbClr val="2D90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(Where To Work)</a:t>
            </a:r>
            <a:endParaRPr lang="en-CA" dirty="0">
              <a:solidFill>
                <a:srgbClr val="2D903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42813B-DC71-4608-2C36-66002A115B60}"/>
              </a:ext>
            </a:extLst>
          </p:cNvPr>
          <p:cNvSpPr txBox="1">
            <a:spLocks/>
          </p:cNvSpPr>
          <p:nvPr/>
        </p:nvSpPr>
        <p:spPr>
          <a:xfrm>
            <a:off x="295849" y="1184581"/>
            <a:ext cx="5915025" cy="225037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indent="-342892">
              <a:buFont typeface="Arial" panose="020B0604020202020204" pitchFamily="34" charset="0"/>
              <a:buAutoNum type="arabicPeriod"/>
            </a:pPr>
            <a:r>
              <a:rPr lang="en-US" sz="2000"/>
              <a:t>Scalable (Property to Country scale)</a:t>
            </a:r>
          </a:p>
          <a:p>
            <a:pPr marL="342892" indent="-342892">
              <a:buFont typeface="Arial" panose="020B0604020202020204" pitchFamily="34" charset="0"/>
              <a:buAutoNum type="arabicPeriod"/>
            </a:pPr>
            <a:r>
              <a:rPr lang="en-US" sz="2000"/>
              <a:t>Seamless (1km grid across Canada)</a:t>
            </a:r>
          </a:p>
          <a:p>
            <a:pPr marL="342892" indent="-342892">
              <a:buFont typeface="Arial" panose="020B0604020202020204" pitchFamily="34" charset="0"/>
              <a:buAutoNum type="arabicPeriod"/>
            </a:pPr>
            <a:r>
              <a:rPr lang="en-US" sz="2000"/>
              <a:t>Scientific (best available)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0EA1D-56B5-BBFF-8014-EA5773B8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056" y="2309769"/>
            <a:ext cx="5349418" cy="2711349"/>
          </a:xfrm>
          <a:prstGeom prst="rect">
            <a:avLst/>
          </a:prstGeom>
          <a:ln>
            <a:solidFill>
              <a:srgbClr val="2D903C"/>
            </a:solidFill>
          </a:ln>
        </p:spPr>
      </p:pic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95658531-98C9-F59A-BFBA-E23D4EA25D7F}"/>
              </a:ext>
            </a:extLst>
          </p:cNvPr>
          <p:cNvSpPr/>
          <p:nvPr/>
        </p:nvSpPr>
        <p:spPr>
          <a:xfrm rot="1167822">
            <a:off x="6890381" y="215831"/>
            <a:ext cx="1780161" cy="193750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758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0C29F3-63BB-4B1F-96D7-769F0C783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1092" cy="6146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DF6EE-BAAD-BA45-8D8F-C162D1C5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12234"/>
            <a:ext cx="7886700" cy="87490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Questions?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0241E8-E6F6-FDC1-94E5-273D578C0FFB}"/>
              </a:ext>
            </a:extLst>
          </p:cNvPr>
          <p:cNvGrpSpPr/>
          <p:nvPr/>
        </p:nvGrpSpPr>
        <p:grpSpPr>
          <a:xfrm>
            <a:off x="259155" y="4265695"/>
            <a:ext cx="4604759" cy="443584"/>
            <a:chOff x="259155" y="4479765"/>
            <a:chExt cx="4604759" cy="443584"/>
          </a:xfrm>
        </p:grpSpPr>
        <p:pic>
          <p:nvPicPr>
            <p:cNvPr id="11" name="Picture 2" descr="C:\Users\jhanson\Downloads\1467354618_f0e0.png">
              <a:extLst>
                <a:ext uri="{FF2B5EF4-FFF2-40B4-BE49-F238E27FC236}">
                  <a16:creationId xmlns:a16="http://schemas.microsoft.com/office/drawing/2014/main" id="{8C499160-D2D0-AB47-0CEF-E8A173826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A548A5-6DCD-9E90-A189-2E2C97E83846}"/>
                </a:ext>
              </a:extLst>
            </p:cNvPr>
            <p:cNvSpPr txBox="1"/>
            <p:nvPr/>
          </p:nvSpPr>
          <p:spPr>
            <a:xfrm>
              <a:off x="732334" y="4479765"/>
              <a:ext cx="4131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>
                  <a:solidFill>
                    <a:schemeClr val="bg1"/>
                  </a:solidFill>
                </a:rPr>
                <a:t>jeffrey.hanson@uqconnect.edu.au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14DD17-0CA7-7F5B-592B-B579B6C44D5F}"/>
              </a:ext>
            </a:extLst>
          </p:cNvPr>
          <p:cNvGrpSpPr/>
          <p:nvPr/>
        </p:nvGrpSpPr>
        <p:grpSpPr>
          <a:xfrm>
            <a:off x="259155" y="4696582"/>
            <a:ext cx="5026798" cy="438201"/>
            <a:chOff x="4145355" y="4676712"/>
            <a:chExt cx="5026798" cy="43820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0CF4BC-21DE-2396-2551-EC12ABCEF820}"/>
                </a:ext>
              </a:extLst>
            </p:cNvPr>
            <p:cNvSpPr txBox="1"/>
            <p:nvPr/>
          </p:nvSpPr>
          <p:spPr>
            <a:xfrm>
              <a:off x="4618534" y="4676712"/>
              <a:ext cx="455361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richard.schuster@natureconservancy.ca</a:t>
              </a:r>
            </a:p>
          </p:txBody>
        </p:sp>
        <p:pic>
          <p:nvPicPr>
            <p:cNvPr id="17" name="Picture 2" descr="C:\Users\jhanson\Downloads\1467354618_f0e0.png">
              <a:extLst>
                <a:ext uri="{FF2B5EF4-FFF2-40B4-BE49-F238E27FC236}">
                  <a16:creationId xmlns:a16="http://schemas.microsoft.com/office/drawing/2014/main" id="{A052AC27-FFDF-0913-8172-3D09AD1B7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355" y="4689409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365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15" name="Rectangle 14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22" name="Oval 21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45" name="TextBox 44"/>
          <p:cNvSpPr txBox="1"/>
          <p:nvPr/>
        </p:nvSpPr>
        <p:spPr>
          <a:xfrm>
            <a:off x="544505" y="906165"/>
            <a:ext cx="303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Features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8069" y="1692279"/>
            <a:ext cx="322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Stuff that we care 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feature is relatively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Commonly include species, ecosystem types, ecosystem services (e.g.,  water provisioning, carbon sequestration)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434688" y="1281401"/>
            <a:ext cx="2567400" cy="47740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397121" y="1442565"/>
            <a:ext cx="2283359" cy="6651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88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46" name="Rectangle 4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Oval 4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51" name="Oval 5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54" name="Oval 5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74" name="TextBox 73"/>
          <p:cNvSpPr txBox="1"/>
          <p:nvPr/>
        </p:nvSpPr>
        <p:spPr>
          <a:xfrm>
            <a:off x="464881" y="1195323"/>
            <a:ext cx="3465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Which planning units should we manage for conservation?</a:t>
            </a:r>
          </a:p>
        </p:txBody>
      </p:sp>
    </p:spTree>
    <p:extLst>
      <p:ext uri="{BB962C8B-B14F-4D97-AF65-F5344CB8AC3E}">
        <p14:creationId xmlns:p14="http://schemas.microsoft.com/office/powerpoint/2010/main" val="118043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03" y="1008801"/>
            <a:ext cx="4278869" cy="3602249"/>
          </a:xfrm>
        </p:spPr>
        <p:txBody>
          <a:bodyPr>
            <a:noAutofit/>
          </a:bodyPr>
          <a:lstStyle/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9443" y="4687250"/>
            <a:ext cx="664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Nielsen et al. (2023) Trends </a:t>
            </a:r>
            <a:r>
              <a:rPr lang="en-AU" dirty="0" err="1"/>
              <a:t>Ecol</a:t>
            </a:r>
            <a:r>
              <a:rPr lang="en-AU" dirty="0"/>
              <a:t> </a:t>
            </a:r>
            <a:r>
              <a:rPr lang="en-AU" dirty="0" err="1"/>
              <a:t>Evol</a:t>
            </a:r>
            <a:r>
              <a:rPr lang="en-AU" dirty="0"/>
              <a:t>, doi:10.1016/j.tree.2022.09.006</a:t>
            </a:r>
          </a:p>
        </p:txBody>
      </p:sp>
    </p:spTree>
    <p:extLst>
      <p:ext uri="{BB962C8B-B14F-4D97-AF65-F5344CB8AC3E}">
        <p14:creationId xmlns:p14="http://schemas.microsoft.com/office/powerpoint/2010/main" val="2989485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c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nc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nc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CC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CCTheme" id="{3C83FF65-155E-4142-82FB-CA80A3B4B6A7}" vid="{882BA8EF-053D-4757-A33E-0F21B852C0A7}"/>
    </a:ext>
  </a:extLst>
</a:theme>
</file>

<file path=ppt/theme/theme7.xml><?xml version="1.0" encoding="utf-8"?>
<a:theme xmlns:a="http://schemas.openxmlformats.org/drawingml/2006/main" name="3_nc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9470</TotalTime>
  <Words>2443</Words>
  <Application>Microsoft Office PowerPoint</Application>
  <PresentationFormat>On-screen Show (16:9)</PresentationFormat>
  <Paragraphs>1267</Paragraphs>
  <Slides>62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62</vt:i4>
      </vt:variant>
    </vt:vector>
  </HeadingPairs>
  <TitlesOfParts>
    <vt:vector size="80" baseType="lpstr">
      <vt:lpstr>Arial</vt:lpstr>
      <vt:lpstr>Calibri</vt:lpstr>
      <vt:lpstr>Calibri Light</vt:lpstr>
      <vt:lpstr>Courier New</vt:lpstr>
      <vt:lpstr>DejaVu Sans</vt:lpstr>
      <vt:lpstr>Franklin Gothic Demi</vt:lpstr>
      <vt:lpstr>Symbol</vt:lpstr>
      <vt:lpstr>Times New Roman</vt:lpstr>
      <vt:lpstr>Verdana</vt:lpstr>
      <vt:lpstr>Verdana Pro Light</vt:lpstr>
      <vt:lpstr>Wingdings</vt:lpstr>
      <vt:lpstr>Office Theme</vt:lpstr>
      <vt:lpstr>2_Office Theme</vt:lpstr>
      <vt:lpstr>ncc</vt:lpstr>
      <vt:lpstr>1_ncc</vt:lpstr>
      <vt:lpstr>2_ncc</vt:lpstr>
      <vt:lpstr>NCCTheme</vt:lpstr>
      <vt:lpstr>3_ncc</vt:lpstr>
      <vt:lpstr>Optimizing to make better  conservation decisions</vt:lpstr>
      <vt:lpstr>PowerPoint Presentation</vt:lpstr>
      <vt:lpstr>PowerPoint Presentation</vt:lpstr>
      <vt:lpstr>PowerPoint Presentation</vt:lpstr>
      <vt:lpstr>PowerPoint Presentation</vt:lpstr>
      <vt:lpstr>Reserve selection</vt:lpstr>
      <vt:lpstr>Reserve selection</vt:lpstr>
      <vt:lpstr>Reserve selection</vt:lpstr>
      <vt:lpstr>CARE-C Principles</vt:lpstr>
      <vt:lpstr>CARE-C Principles</vt:lpstr>
      <vt:lpstr>CARE Principles</vt:lpstr>
      <vt:lpstr>CARE-C Principles</vt:lpstr>
      <vt:lpstr>CARE-C Principles</vt:lpstr>
      <vt:lpstr>CARE-C Principles</vt:lpstr>
      <vt:lpstr>Principle complementarity</vt:lpstr>
      <vt:lpstr>Reserve selection as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Accounting for existing conservation areas</vt:lpstr>
      <vt:lpstr>PowerPoint Presentation</vt:lpstr>
      <vt:lpstr>Accounting for efficiency</vt:lpstr>
      <vt:lpstr>Accounting for efficiency</vt:lpstr>
      <vt:lpstr>Accounting for adequacy, comprehensiveness, and representativeness</vt:lpstr>
      <vt:lpstr>PowerPoint Presentation</vt:lpstr>
      <vt:lpstr>PowerPoint Presentation</vt:lpstr>
      <vt:lpstr>PowerPoint Presentation</vt:lpstr>
      <vt:lpstr>Accounting for connectivity</vt:lpstr>
      <vt:lpstr>What if connectivity = 1/distance?</vt:lpstr>
      <vt:lpstr>PowerPoint Presentation</vt:lpstr>
      <vt:lpstr>Accounting for connectivity</vt:lpstr>
      <vt:lpstr>Other stuff too!</vt:lpstr>
      <vt:lpstr>prioritizr</vt:lpstr>
      <vt:lpstr>PowerPoint Presentation</vt:lpstr>
      <vt:lpstr>PowerPoint Presentation</vt:lpstr>
      <vt:lpstr>PowerPoint Presentation</vt:lpstr>
      <vt:lpstr>Human-readable code</vt:lpstr>
      <vt:lpstr>Design your problem</vt:lpstr>
      <vt:lpstr>Solve it fast!</vt:lpstr>
      <vt:lpstr>PowerPoint Presentation</vt:lpstr>
      <vt:lpstr>Solve  efficiently +  fast</vt:lpstr>
      <vt:lpstr>PowerPoint Presentation</vt:lpstr>
      <vt:lpstr>Example</vt:lpstr>
      <vt:lpstr>PowerPoint Presentation</vt:lpstr>
      <vt:lpstr>Conservation Decision Making Framework</vt:lpstr>
      <vt:lpstr>PowerPoint Presentation</vt:lpstr>
      <vt:lpstr>PowerPoint Presentation</vt:lpstr>
      <vt:lpstr>Where to work? 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Hanson</cp:lastModifiedBy>
  <cp:revision>1458</cp:revision>
  <dcterms:created xsi:type="dcterms:W3CDTF">2006-08-16T00:00:00Z</dcterms:created>
  <dcterms:modified xsi:type="dcterms:W3CDTF">2023-04-25T13:30:45Z</dcterms:modified>
</cp:coreProperties>
</file>